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5"/>
  </p:notesMasterIdLst>
  <p:sldIdLst>
    <p:sldId id="315" r:id="rId2"/>
    <p:sldId id="347" r:id="rId3"/>
    <p:sldId id="258" r:id="rId4"/>
    <p:sldId id="338" r:id="rId5"/>
    <p:sldId id="339" r:id="rId6"/>
    <p:sldId id="340" r:id="rId7"/>
    <p:sldId id="342" r:id="rId8"/>
    <p:sldId id="341" r:id="rId9"/>
    <p:sldId id="344" r:id="rId10"/>
    <p:sldId id="343" r:id="rId11"/>
    <p:sldId id="349" r:id="rId12"/>
    <p:sldId id="346" r:id="rId13"/>
    <p:sldId id="337" r:id="rId14"/>
  </p:sldIdLst>
  <p:sldSz cx="12192000" cy="6858000"/>
  <p:notesSz cx="6858000" cy="9144000"/>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83" autoAdjust="0"/>
    <p:restoredTop sz="80563"/>
  </p:normalViewPr>
  <p:slideViewPr>
    <p:cSldViewPr snapToGrid="0">
      <p:cViewPr varScale="1">
        <p:scale>
          <a:sx n="98" d="100"/>
          <a:sy n="98" d="100"/>
        </p:scale>
        <p:origin x="1152" y="19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B03C773-EC2B-E64D-A187-71687D6D222E}" type="datetimeFigureOut">
              <a:rPr lang="nl-NL" smtClean="0"/>
              <a:t>15-11-2021</a:t>
            </a:fld>
            <a:endParaRPr lang="nl-NL"/>
          </a:p>
        </p:txBody>
      </p:sp>
      <p:sp>
        <p:nvSpPr>
          <p:cNvPr id="4" name="Tijdelijke aanduiding voor dia-afbeelding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nl-NL"/>
          </a:p>
        </p:txBody>
      </p:sp>
      <p:sp>
        <p:nvSpPr>
          <p:cNvPr id="5" name="Tijdelijke aanduiding voor notiti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6" name="Tijdelijke aanduiding voor voet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nl-NL"/>
          </a:p>
        </p:txBody>
      </p:sp>
      <p:sp>
        <p:nvSpPr>
          <p:cNvPr id="7" name="Tijdelijke aanduiding voor dia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A2DCA06-BC67-5D49-BD4A-496131D35DF0}" type="slidenum">
              <a:rPr lang="nl-NL" smtClean="0"/>
              <a:t>‹nr.›</a:t>
            </a:fld>
            <a:endParaRPr lang="nl-NL"/>
          </a:p>
        </p:txBody>
      </p:sp>
    </p:spTree>
    <p:extLst>
      <p:ext uri="{BB962C8B-B14F-4D97-AF65-F5344CB8AC3E}">
        <p14:creationId xmlns:p14="http://schemas.microsoft.com/office/powerpoint/2010/main" val="234606186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Eerst even terug naar de aanleiding voor de Regiovisie. Het huidige stelsel werkt niet goed. Niet voor jeugdigen en ouders, niet voor gemeenten, niet voor het Rijk, niet voor aanbieders, niet voor onze netwerkpartners</a:t>
            </a:r>
          </a:p>
        </p:txBody>
      </p:sp>
      <p:sp>
        <p:nvSpPr>
          <p:cNvPr id="4" name="Tijdelijke aanduiding voor dianummer 3"/>
          <p:cNvSpPr>
            <a:spLocks noGrp="1"/>
          </p:cNvSpPr>
          <p:nvPr>
            <p:ph type="sldNum" sz="quarter" idx="5"/>
          </p:nvPr>
        </p:nvSpPr>
        <p:spPr/>
        <p:txBody>
          <a:bodyPr/>
          <a:lstStyle/>
          <a:p>
            <a:fld id="{DA2DCA06-BC67-5D49-BD4A-496131D35DF0}" type="slidenum">
              <a:rPr lang="nl-NL" smtClean="0"/>
              <a:t>3</a:t>
            </a:fld>
            <a:endParaRPr lang="nl-NL"/>
          </a:p>
        </p:txBody>
      </p:sp>
    </p:spTree>
    <p:extLst>
      <p:ext uri="{BB962C8B-B14F-4D97-AF65-F5344CB8AC3E}">
        <p14:creationId xmlns:p14="http://schemas.microsoft.com/office/powerpoint/2010/main" val="339883729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Hoe zijn we begonnen in mei van dit jaar, in de planning 3 fases, gericht op eind oktober definitief concept in het Algemeen Bestuur van de gezondheidsregio en december in de gemeenteraden zodat we 2021 konden halen. Dat schuift op. Op 17 november behandeling in het AB, gemeenteraden 1</a:t>
            </a:r>
            <a:r>
              <a:rPr lang="nl-NL" baseline="30000" dirty="0"/>
              <a:t>e</a:t>
            </a:r>
            <a:r>
              <a:rPr lang="nl-NL" dirty="0"/>
              <a:t> vergadering in 2022</a:t>
            </a:r>
          </a:p>
        </p:txBody>
      </p:sp>
      <p:sp>
        <p:nvSpPr>
          <p:cNvPr id="4" name="Tijdelijke aanduiding voor dianummer 3"/>
          <p:cNvSpPr>
            <a:spLocks noGrp="1"/>
          </p:cNvSpPr>
          <p:nvPr>
            <p:ph type="sldNum" sz="quarter" idx="5"/>
          </p:nvPr>
        </p:nvSpPr>
        <p:spPr/>
        <p:txBody>
          <a:bodyPr/>
          <a:lstStyle/>
          <a:p>
            <a:fld id="{DA2DCA06-BC67-5D49-BD4A-496131D35DF0}" type="slidenum">
              <a:rPr lang="nl-NL" smtClean="0"/>
              <a:t>4</a:t>
            </a:fld>
            <a:endParaRPr lang="nl-NL"/>
          </a:p>
        </p:txBody>
      </p:sp>
    </p:spTree>
    <p:extLst>
      <p:ext uri="{BB962C8B-B14F-4D97-AF65-F5344CB8AC3E}">
        <p14:creationId xmlns:p14="http://schemas.microsoft.com/office/powerpoint/2010/main" val="22128854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DA2DCA06-BC67-5D49-BD4A-496131D35DF0}" type="slidenum">
              <a:rPr lang="nl-NL" smtClean="0"/>
              <a:t>10</a:t>
            </a:fld>
            <a:endParaRPr lang="nl-NL"/>
          </a:p>
        </p:txBody>
      </p:sp>
    </p:spTree>
    <p:extLst>
      <p:ext uri="{BB962C8B-B14F-4D97-AF65-F5344CB8AC3E}">
        <p14:creationId xmlns:p14="http://schemas.microsoft.com/office/powerpoint/2010/main" val="241263208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DA2DCA06-BC67-5D49-BD4A-496131D35DF0}" type="slidenum">
              <a:rPr lang="nl-NL" smtClean="0"/>
              <a:t>12</a:t>
            </a:fld>
            <a:endParaRPr lang="nl-NL"/>
          </a:p>
        </p:txBody>
      </p:sp>
    </p:spTree>
    <p:extLst>
      <p:ext uri="{BB962C8B-B14F-4D97-AF65-F5344CB8AC3E}">
        <p14:creationId xmlns:p14="http://schemas.microsoft.com/office/powerpoint/2010/main" val="337957022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B1A98B7-667A-41C3-9132-28E08E755A25}"/>
              </a:ext>
            </a:extLst>
          </p:cNvPr>
          <p:cNvSpPr>
            <a:spLocks noGrp="1"/>
          </p:cNvSpPr>
          <p:nvPr>
            <p:ph type="ctrTitle"/>
          </p:nvPr>
        </p:nvSpPr>
        <p:spPr>
          <a:xfrm>
            <a:off x="1524000" y="1122363"/>
            <a:ext cx="9144000" cy="2387600"/>
          </a:xfrm>
        </p:spPr>
        <p:txBody>
          <a:bodyPr anchor="b"/>
          <a:lstStyle>
            <a:lvl1pPr algn="ctr">
              <a:defRPr sz="6000"/>
            </a:lvl1pPr>
          </a:lstStyle>
          <a:p>
            <a:r>
              <a:rPr lang="nl-NL"/>
              <a:t>Klik om stijl te bewerken</a:t>
            </a:r>
          </a:p>
        </p:txBody>
      </p:sp>
      <p:sp>
        <p:nvSpPr>
          <p:cNvPr id="3" name="Ondertitel 2">
            <a:extLst>
              <a:ext uri="{FF2B5EF4-FFF2-40B4-BE49-F238E27FC236}">
                <a16:creationId xmlns:a16="http://schemas.microsoft.com/office/drawing/2014/main" id="{D028DFAA-56C3-43A4-9553-15EB7819E543}"/>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Klikken om de ondertitelstijl van het model te bewerken</a:t>
            </a:r>
          </a:p>
        </p:txBody>
      </p:sp>
      <p:sp>
        <p:nvSpPr>
          <p:cNvPr id="4" name="Tijdelijke aanduiding voor datum 3">
            <a:extLst>
              <a:ext uri="{FF2B5EF4-FFF2-40B4-BE49-F238E27FC236}">
                <a16:creationId xmlns:a16="http://schemas.microsoft.com/office/drawing/2014/main" id="{BB0EDD94-F149-4849-B665-35A3468D62B8}"/>
              </a:ext>
            </a:extLst>
          </p:cNvPr>
          <p:cNvSpPr>
            <a:spLocks noGrp="1"/>
          </p:cNvSpPr>
          <p:nvPr>
            <p:ph type="dt" sz="half" idx="10"/>
          </p:nvPr>
        </p:nvSpPr>
        <p:spPr/>
        <p:txBody>
          <a:bodyPr/>
          <a:lstStyle/>
          <a:p>
            <a:fld id="{F8ADC6A4-ED17-4DB9-84E5-74852CDA7330}" type="datetimeFigureOut">
              <a:rPr lang="nl-NL" smtClean="0"/>
              <a:t>15-11-2021</a:t>
            </a:fld>
            <a:endParaRPr lang="nl-NL"/>
          </a:p>
        </p:txBody>
      </p:sp>
      <p:sp>
        <p:nvSpPr>
          <p:cNvPr id="5" name="Tijdelijke aanduiding voor voettekst 4">
            <a:extLst>
              <a:ext uri="{FF2B5EF4-FFF2-40B4-BE49-F238E27FC236}">
                <a16:creationId xmlns:a16="http://schemas.microsoft.com/office/drawing/2014/main" id="{C4B6D8C4-E37C-4957-AC6E-176FC6A20339}"/>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09DC873B-1B10-4C46-9ECD-4C421A63CDFE}"/>
              </a:ext>
            </a:extLst>
          </p:cNvPr>
          <p:cNvSpPr>
            <a:spLocks noGrp="1"/>
          </p:cNvSpPr>
          <p:nvPr>
            <p:ph type="sldNum" sz="quarter" idx="12"/>
          </p:nvPr>
        </p:nvSpPr>
        <p:spPr/>
        <p:txBody>
          <a:bodyPr/>
          <a:lstStyle/>
          <a:p>
            <a:fld id="{0A3239DE-B580-4C65-ACD2-7A77B658BE9F}" type="slidenum">
              <a:rPr lang="nl-NL" smtClean="0"/>
              <a:t>‹nr.›</a:t>
            </a:fld>
            <a:endParaRPr lang="nl-NL"/>
          </a:p>
        </p:txBody>
      </p:sp>
    </p:spTree>
    <p:extLst>
      <p:ext uri="{BB962C8B-B14F-4D97-AF65-F5344CB8AC3E}">
        <p14:creationId xmlns:p14="http://schemas.microsoft.com/office/powerpoint/2010/main" val="125240528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EA7936B-C558-4186-8F1F-0E43C0909635}"/>
              </a:ext>
            </a:extLst>
          </p:cNvPr>
          <p:cNvSpPr>
            <a:spLocks noGrp="1"/>
          </p:cNvSpPr>
          <p:nvPr>
            <p:ph type="title"/>
          </p:nvPr>
        </p:nvSpPr>
        <p:spPr/>
        <p:txBody>
          <a:bodyPr/>
          <a:lstStyle/>
          <a:p>
            <a:r>
              <a:rPr lang="nl-NL"/>
              <a:t>Klik om stijl te bewerken</a:t>
            </a:r>
          </a:p>
        </p:txBody>
      </p:sp>
      <p:sp>
        <p:nvSpPr>
          <p:cNvPr id="3" name="Tijdelijke aanduiding voor verticale tekst 2">
            <a:extLst>
              <a:ext uri="{FF2B5EF4-FFF2-40B4-BE49-F238E27FC236}">
                <a16:creationId xmlns:a16="http://schemas.microsoft.com/office/drawing/2014/main" id="{27A1BE18-F8A6-40E0-B659-11EE8E0E003F}"/>
              </a:ext>
            </a:extLst>
          </p:cNvPr>
          <p:cNvSpPr>
            <a:spLocks noGrp="1"/>
          </p:cNvSpPr>
          <p:nvPr>
            <p:ph type="body" orient="vert" idx="1"/>
          </p:nvPr>
        </p:nvSpPr>
        <p:spPr/>
        <p:txBody>
          <a:bodyPr vert="eaVert"/>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18517339-CF10-4691-8701-C3797CEE5994}"/>
              </a:ext>
            </a:extLst>
          </p:cNvPr>
          <p:cNvSpPr>
            <a:spLocks noGrp="1"/>
          </p:cNvSpPr>
          <p:nvPr>
            <p:ph type="dt" sz="half" idx="10"/>
          </p:nvPr>
        </p:nvSpPr>
        <p:spPr/>
        <p:txBody>
          <a:bodyPr/>
          <a:lstStyle/>
          <a:p>
            <a:fld id="{F8ADC6A4-ED17-4DB9-84E5-74852CDA7330}" type="datetimeFigureOut">
              <a:rPr lang="nl-NL" smtClean="0"/>
              <a:t>15-11-2021</a:t>
            </a:fld>
            <a:endParaRPr lang="nl-NL"/>
          </a:p>
        </p:txBody>
      </p:sp>
      <p:sp>
        <p:nvSpPr>
          <p:cNvPr id="5" name="Tijdelijke aanduiding voor voettekst 4">
            <a:extLst>
              <a:ext uri="{FF2B5EF4-FFF2-40B4-BE49-F238E27FC236}">
                <a16:creationId xmlns:a16="http://schemas.microsoft.com/office/drawing/2014/main" id="{196FDA31-D572-4DED-8E1C-2BFF1CFBBB7B}"/>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1B753BF8-9B47-47A9-8546-13A2E221746C}"/>
              </a:ext>
            </a:extLst>
          </p:cNvPr>
          <p:cNvSpPr>
            <a:spLocks noGrp="1"/>
          </p:cNvSpPr>
          <p:nvPr>
            <p:ph type="sldNum" sz="quarter" idx="12"/>
          </p:nvPr>
        </p:nvSpPr>
        <p:spPr/>
        <p:txBody>
          <a:bodyPr/>
          <a:lstStyle/>
          <a:p>
            <a:fld id="{0A3239DE-B580-4C65-ACD2-7A77B658BE9F}" type="slidenum">
              <a:rPr lang="nl-NL" smtClean="0"/>
              <a:t>‹nr.›</a:t>
            </a:fld>
            <a:endParaRPr lang="nl-NL"/>
          </a:p>
        </p:txBody>
      </p:sp>
    </p:spTree>
    <p:extLst>
      <p:ext uri="{BB962C8B-B14F-4D97-AF65-F5344CB8AC3E}">
        <p14:creationId xmlns:p14="http://schemas.microsoft.com/office/powerpoint/2010/main" val="65365892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a:extLst>
              <a:ext uri="{FF2B5EF4-FFF2-40B4-BE49-F238E27FC236}">
                <a16:creationId xmlns:a16="http://schemas.microsoft.com/office/drawing/2014/main" id="{9DE016E0-8EAA-4C69-AF47-360015AB7F85}"/>
              </a:ext>
            </a:extLst>
          </p:cNvPr>
          <p:cNvSpPr>
            <a:spLocks noGrp="1"/>
          </p:cNvSpPr>
          <p:nvPr>
            <p:ph type="title" orient="vert"/>
          </p:nvPr>
        </p:nvSpPr>
        <p:spPr>
          <a:xfrm>
            <a:off x="8724900" y="365125"/>
            <a:ext cx="2628900" cy="5811838"/>
          </a:xfrm>
        </p:spPr>
        <p:txBody>
          <a:bodyPr vert="eaVert"/>
          <a:lstStyle/>
          <a:p>
            <a:r>
              <a:rPr lang="nl-NL"/>
              <a:t>Klik om stijl te bewerken</a:t>
            </a:r>
          </a:p>
        </p:txBody>
      </p:sp>
      <p:sp>
        <p:nvSpPr>
          <p:cNvPr id="3" name="Tijdelijke aanduiding voor verticale tekst 2">
            <a:extLst>
              <a:ext uri="{FF2B5EF4-FFF2-40B4-BE49-F238E27FC236}">
                <a16:creationId xmlns:a16="http://schemas.microsoft.com/office/drawing/2014/main" id="{7E2ABE4D-990C-4241-90E3-9AE4B4F3FCE7}"/>
              </a:ext>
            </a:extLst>
          </p:cNvPr>
          <p:cNvSpPr>
            <a:spLocks noGrp="1"/>
          </p:cNvSpPr>
          <p:nvPr>
            <p:ph type="body" orient="vert" idx="1"/>
          </p:nvPr>
        </p:nvSpPr>
        <p:spPr>
          <a:xfrm>
            <a:off x="838200" y="365125"/>
            <a:ext cx="7734300" cy="5811838"/>
          </a:xfrm>
        </p:spPr>
        <p:txBody>
          <a:bodyPr vert="eaVert"/>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242C0574-49F0-4053-A37C-CD3558EA5FA5}"/>
              </a:ext>
            </a:extLst>
          </p:cNvPr>
          <p:cNvSpPr>
            <a:spLocks noGrp="1"/>
          </p:cNvSpPr>
          <p:nvPr>
            <p:ph type="dt" sz="half" idx="10"/>
          </p:nvPr>
        </p:nvSpPr>
        <p:spPr/>
        <p:txBody>
          <a:bodyPr/>
          <a:lstStyle/>
          <a:p>
            <a:fld id="{F8ADC6A4-ED17-4DB9-84E5-74852CDA7330}" type="datetimeFigureOut">
              <a:rPr lang="nl-NL" smtClean="0"/>
              <a:t>15-11-2021</a:t>
            </a:fld>
            <a:endParaRPr lang="nl-NL"/>
          </a:p>
        </p:txBody>
      </p:sp>
      <p:sp>
        <p:nvSpPr>
          <p:cNvPr id="5" name="Tijdelijke aanduiding voor voettekst 4">
            <a:extLst>
              <a:ext uri="{FF2B5EF4-FFF2-40B4-BE49-F238E27FC236}">
                <a16:creationId xmlns:a16="http://schemas.microsoft.com/office/drawing/2014/main" id="{7454174F-657D-4B31-AA43-88134F33D231}"/>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947CF9C6-D75F-44FF-83E8-4974F8CD195C}"/>
              </a:ext>
            </a:extLst>
          </p:cNvPr>
          <p:cNvSpPr>
            <a:spLocks noGrp="1"/>
          </p:cNvSpPr>
          <p:nvPr>
            <p:ph type="sldNum" sz="quarter" idx="12"/>
          </p:nvPr>
        </p:nvSpPr>
        <p:spPr/>
        <p:txBody>
          <a:bodyPr/>
          <a:lstStyle/>
          <a:p>
            <a:fld id="{0A3239DE-B580-4C65-ACD2-7A77B658BE9F}" type="slidenum">
              <a:rPr lang="nl-NL" smtClean="0"/>
              <a:t>‹nr.›</a:t>
            </a:fld>
            <a:endParaRPr lang="nl-NL"/>
          </a:p>
        </p:txBody>
      </p:sp>
    </p:spTree>
    <p:extLst>
      <p:ext uri="{BB962C8B-B14F-4D97-AF65-F5344CB8AC3E}">
        <p14:creationId xmlns:p14="http://schemas.microsoft.com/office/powerpoint/2010/main" val="272754709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E5FB213-706C-4DCF-A83B-27CA11D81426}"/>
              </a:ext>
            </a:extLst>
          </p:cNvPr>
          <p:cNvSpPr>
            <a:spLocks noGrp="1"/>
          </p:cNvSpPr>
          <p:nvPr>
            <p:ph type="title"/>
          </p:nvPr>
        </p:nvSpPr>
        <p:spPr/>
        <p:txBody>
          <a:bodyPr/>
          <a:lstStyle/>
          <a:p>
            <a:r>
              <a:rPr lang="nl-NL"/>
              <a:t>Klik om stijl te bewerken</a:t>
            </a:r>
          </a:p>
        </p:txBody>
      </p:sp>
      <p:sp>
        <p:nvSpPr>
          <p:cNvPr id="3" name="Tijdelijke aanduiding voor inhoud 2">
            <a:extLst>
              <a:ext uri="{FF2B5EF4-FFF2-40B4-BE49-F238E27FC236}">
                <a16:creationId xmlns:a16="http://schemas.microsoft.com/office/drawing/2014/main" id="{03D25B25-2565-4D6F-B61D-3B561744C482}"/>
              </a:ext>
            </a:extLst>
          </p:cNvPr>
          <p:cNvSpPr>
            <a:spLocks noGrp="1"/>
          </p:cNvSpPr>
          <p:nvPr>
            <p:ph idx="1"/>
          </p:nvPr>
        </p:nvSpPr>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E3A39994-E548-4E0F-AEAE-EE04A0A418A5}"/>
              </a:ext>
            </a:extLst>
          </p:cNvPr>
          <p:cNvSpPr>
            <a:spLocks noGrp="1"/>
          </p:cNvSpPr>
          <p:nvPr>
            <p:ph type="dt" sz="half" idx="10"/>
          </p:nvPr>
        </p:nvSpPr>
        <p:spPr/>
        <p:txBody>
          <a:bodyPr/>
          <a:lstStyle/>
          <a:p>
            <a:fld id="{F8ADC6A4-ED17-4DB9-84E5-74852CDA7330}" type="datetimeFigureOut">
              <a:rPr lang="nl-NL" smtClean="0"/>
              <a:t>15-11-2021</a:t>
            </a:fld>
            <a:endParaRPr lang="nl-NL"/>
          </a:p>
        </p:txBody>
      </p:sp>
      <p:sp>
        <p:nvSpPr>
          <p:cNvPr id="5" name="Tijdelijke aanduiding voor voettekst 4">
            <a:extLst>
              <a:ext uri="{FF2B5EF4-FFF2-40B4-BE49-F238E27FC236}">
                <a16:creationId xmlns:a16="http://schemas.microsoft.com/office/drawing/2014/main" id="{AE60020B-B054-4F10-9DF2-721989D7240A}"/>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20D878D2-7C39-4015-A308-9904DD93B466}"/>
              </a:ext>
            </a:extLst>
          </p:cNvPr>
          <p:cNvSpPr>
            <a:spLocks noGrp="1"/>
          </p:cNvSpPr>
          <p:nvPr>
            <p:ph type="sldNum" sz="quarter" idx="12"/>
          </p:nvPr>
        </p:nvSpPr>
        <p:spPr/>
        <p:txBody>
          <a:bodyPr/>
          <a:lstStyle/>
          <a:p>
            <a:fld id="{0A3239DE-B580-4C65-ACD2-7A77B658BE9F}" type="slidenum">
              <a:rPr lang="nl-NL" smtClean="0"/>
              <a:t>‹nr.›</a:t>
            </a:fld>
            <a:endParaRPr lang="nl-NL"/>
          </a:p>
        </p:txBody>
      </p:sp>
    </p:spTree>
    <p:extLst>
      <p:ext uri="{BB962C8B-B14F-4D97-AF65-F5344CB8AC3E}">
        <p14:creationId xmlns:p14="http://schemas.microsoft.com/office/powerpoint/2010/main" val="8287115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77FAE6C-5C8E-4CB4-A94F-5BE7B9E018A5}"/>
              </a:ext>
            </a:extLst>
          </p:cNvPr>
          <p:cNvSpPr>
            <a:spLocks noGrp="1"/>
          </p:cNvSpPr>
          <p:nvPr>
            <p:ph type="title"/>
          </p:nvPr>
        </p:nvSpPr>
        <p:spPr>
          <a:xfrm>
            <a:off x="831850" y="1709738"/>
            <a:ext cx="10515600" cy="2852737"/>
          </a:xfrm>
        </p:spPr>
        <p:txBody>
          <a:bodyPr anchor="b"/>
          <a:lstStyle>
            <a:lvl1pPr>
              <a:defRPr sz="6000"/>
            </a:lvl1pPr>
          </a:lstStyle>
          <a:p>
            <a:r>
              <a:rPr lang="nl-NL"/>
              <a:t>Klik om stijl te bewerken</a:t>
            </a:r>
          </a:p>
        </p:txBody>
      </p:sp>
      <p:sp>
        <p:nvSpPr>
          <p:cNvPr id="3" name="Tijdelijke aanduiding voor tekst 2">
            <a:extLst>
              <a:ext uri="{FF2B5EF4-FFF2-40B4-BE49-F238E27FC236}">
                <a16:creationId xmlns:a16="http://schemas.microsoft.com/office/drawing/2014/main" id="{3E36B478-C5D8-4417-AC6A-28E7FEDCF609}"/>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l-NL"/>
              <a:t>Klikken om de tekststijl van het model te bewerken</a:t>
            </a:r>
          </a:p>
        </p:txBody>
      </p:sp>
      <p:sp>
        <p:nvSpPr>
          <p:cNvPr id="4" name="Tijdelijke aanduiding voor datum 3">
            <a:extLst>
              <a:ext uri="{FF2B5EF4-FFF2-40B4-BE49-F238E27FC236}">
                <a16:creationId xmlns:a16="http://schemas.microsoft.com/office/drawing/2014/main" id="{44DB0CD0-639F-4CE7-B12A-848725A38B37}"/>
              </a:ext>
            </a:extLst>
          </p:cNvPr>
          <p:cNvSpPr>
            <a:spLocks noGrp="1"/>
          </p:cNvSpPr>
          <p:nvPr>
            <p:ph type="dt" sz="half" idx="10"/>
          </p:nvPr>
        </p:nvSpPr>
        <p:spPr/>
        <p:txBody>
          <a:bodyPr/>
          <a:lstStyle/>
          <a:p>
            <a:fld id="{F8ADC6A4-ED17-4DB9-84E5-74852CDA7330}" type="datetimeFigureOut">
              <a:rPr lang="nl-NL" smtClean="0"/>
              <a:t>15-11-2021</a:t>
            </a:fld>
            <a:endParaRPr lang="nl-NL"/>
          </a:p>
        </p:txBody>
      </p:sp>
      <p:sp>
        <p:nvSpPr>
          <p:cNvPr id="5" name="Tijdelijke aanduiding voor voettekst 4">
            <a:extLst>
              <a:ext uri="{FF2B5EF4-FFF2-40B4-BE49-F238E27FC236}">
                <a16:creationId xmlns:a16="http://schemas.microsoft.com/office/drawing/2014/main" id="{DEE684D5-AE73-4962-AD7A-597275AFB26A}"/>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5EB8D0D4-DCC8-4778-9040-8277F031BBBC}"/>
              </a:ext>
            </a:extLst>
          </p:cNvPr>
          <p:cNvSpPr>
            <a:spLocks noGrp="1"/>
          </p:cNvSpPr>
          <p:nvPr>
            <p:ph type="sldNum" sz="quarter" idx="12"/>
          </p:nvPr>
        </p:nvSpPr>
        <p:spPr/>
        <p:txBody>
          <a:bodyPr/>
          <a:lstStyle/>
          <a:p>
            <a:fld id="{0A3239DE-B580-4C65-ACD2-7A77B658BE9F}" type="slidenum">
              <a:rPr lang="nl-NL" smtClean="0"/>
              <a:t>‹nr.›</a:t>
            </a:fld>
            <a:endParaRPr lang="nl-NL"/>
          </a:p>
        </p:txBody>
      </p:sp>
    </p:spTree>
    <p:extLst>
      <p:ext uri="{BB962C8B-B14F-4D97-AF65-F5344CB8AC3E}">
        <p14:creationId xmlns:p14="http://schemas.microsoft.com/office/powerpoint/2010/main" val="2777706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B925A98-AAD6-46FC-A56D-1D44F02B8039}"/>
              </a:ext>
            </a:extLst>
          </p:cNvPr>
          <p:cNvSpPr>
            <a:spLocks noGrp="1"/>
          </p:cNvSpPr>
          <p:nvPr>
            <p:ph type="title"/>
          </p:nvPr>
        </p:nvSpPr>
        <p:spPr/>
        <p:txBody>
          <a:bodyPr/>
          <a:lstStyle/>
          <a:p>
            <a:r>
              <a:rPr lang="nl-NL"/>
              <a:t>Klik om stijl te bewerken</a:t>
            </a:r>
          </a:p>
        </p:txBody>
      </p:sp>
      <p:sp>
        <p:nvSpPr>
          <p:cNvPr id="3" name="Tijdelijke aanduiding voor inhoud 2">
            <a:extLst>
              <a:ext uri="{FF2B5EF4-FFF2-40B4-BE49-F238E27FC236}">
                <a16:creationId xmlns:a16="http://schemas.microsoft.com/office/drawing/2014/main" id="{215E1F2F-58C8-43A7-B3EC-011C94C73B3F}"/>
              </a:ext>
            </a:extLst>
          </p:cNvPr>
          <p:cNvSpPr>
            <a:spLocks noGrp="1"/>
          </p:cNvSpPr>
          <p:nvPr>
            <p:ph sz="half" idx="1"/>
          </p:nvPr>
        </p:nvSpPr>
        <p:spPr>
          <a:xfrm>
            <a:off x="838200" y="1825625"/>
            <a:ext cx="5181600" cy="435133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inhoud 3">
            <a:extLst>
              <a:ext uri="{FF2B5EF4-FFF2-40B4-BE49-F238E27FC236}">
                <a16:creationId xmlns:a16="http://schemas.microsoft.com/office/drawing/2014/main" id="{0D08FAC0-AA77-472F-8AF7-B5A88F1A5D69}"/>
              </a:ext>
            </a:extLst>
          </p:cNvPr>
          <p:cNvSpPr>
            <a:spLocks noGrp="1"/>
          </p:cNvSpPr>
          <p:nvPr>
            <p:ph sz="half" idx="2"/>
          </p:nvPr>
        </p:nvSpPr>
        <p:spPr>
          <a:xfrm>
            <a:off x="6172200" y="1825625"/>
            <a:ext cx="5181600" cy="435133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datum 4">
            <a:extLst>
              <a:ext uri="{FF2B5EF4-FFF2-40B4-BE49-F238E27FC236}">
                <a16:creationId xmlns:a16="http://schemas.microsoft.com/office/drawing/2014/main" id="{34058E59-C225-434A-8E05-03948D46A5F7}"/>
              </a:ext>
            </a:extLst>
          </p:cNvPr>
          <p:cNvSpPr>
            <a:spLocks noGrp="1"/>
          </p:cNvSpPr>
          <p:nvPr>
            <p:ph type="dt" sz="half" idx="10"/>
          </p:nvPr>
        </p:nvSpPr>
        <p:spPr/>
        <p:txBody>
          <a:bodyPr/>
          <a:lstStyle/>
          <a:p>
            <a:fld id="{F8ADC6A4-ED17-4DB9-84E5-74852CDA7330}" type="datetimeFigureOut">
              <a:rPr lang="nl-NL" smtClean="0"/>
              <a:t>15-11-2021</a:t>
            </a:fld>
            <a:endParaRPr lang="nl-NL"/>
          </a:p>
        </p:txBody>
      </p:sp>
      <p:sp>
        <p:nvSpPr>
          <p:cNvPr id="6" name="Tijdelijke aanduiding voor voettekst 5">
            <a:extLst>
              <a:ext uri="{FF2B5EF4-FFF2-40B4-BE49-F238E27FC236}">
                <a16:creationId xmlns:a16="http://schemas.microsoft.com/office/drawing/2014/main" id="{BE593AE0-1BF2-4350-8145-B99E54E068CB}"/>
              </a:ext>
            </a:extLst>
          </p:cNvPr>
          <p:cNvSpPr>
            <a:spLocks noGrp="1"/>
          </p:cNvSpPr>
          <p:nvPr>
            <p:ph type="ftr" sz="quarter" idx="11"/>
          </p:nvPr>
        </p:nvSpPr>
        <p:spPr/>
        <p:txBody>
          <a:bodyPr/>
          <a:lstStyle/>
          <a:p>
            <a:endParaRPr lang="nl-NL"/>
          </a:p>
        </p:txBody>
      </p:sp>
      <p:sp>
        <p:nvSpPr>
          <p:cNvPr id="7" name="Tijdelijke aanduiding voor dianummer 6">
            <a:extLst>
              <a:ext uri="{FF2B5EF4-FFF2-40B4-BE49-F238E27FC236}">
                <a16:creationId xmlns:a16="http://schemas.microsoft.com/office/drawing/2014/main" id="{42FE014A-3B2D-4004-B10D-541E28C7EAB5}"/>
              </a:ext>
            </a:extLst>
          </p:cNvPr>
          <p:cNvSpPr>
            <a:spLocks noGrp="1"/>
          </p:cNvSpPr>
          <p:nvPr>
            <p:ph type="sldNum" sz="quarter" idx="12"/>
          </p:nvPr>
        </p:nvSpPr>
        <p:spPr/>
        <p:txBody>
          <a:bodyPr/>
          <a:lstStyle/>
          <a:p>
            <a:fld id="{0A3239DE-B580-4C65-ACD2-7A77B658BE9F}" type="slidenum">
              <a:rPr lang="nl-NL" smtClean="0"/>
              <a:t>‹nr.›</a:t>
            </a:fld>
            <a:endParaRPr lang="nl-NL"/>
          </a:p>
        </p:txBody>
      </p:sp>
    </p:spTree>
    <p:extLst>
      <p:ext uri="{BB962C8B-B14F-4D97-AF65-F5344CB8AC3E}">
        <p14:creationId xmlns:p14="http://schemas.microsoft.com/office/powerpoint/2010/main" val="135607302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7B43FCD-E27F-40D0-8C3A-FE326BACA28C}"/>
              </a:ext>
            </a:extLst>
          </p:cNvPr>
          <p:cNvSpPr>
            <a:spLocks noGrp="1"/>
          </p:cNvSpPr>
          <p:nvPr>
            <p:ph type="title"/>
          </p:nvPr>
        </p:nvSpPr>
        <p:spPr>
          <a:xfrm>
            <a:off x="839788" y="365125"/>
            <a:ext cx="10515600" cy="1325563"/>
          </a:xfrm>
        </p:spPr>
        <p:txBody>
          <a:bodyPr/>
          <a:lstStyle/>
          <a:p>
            <a:r>
              <a:rPr lang="nl-NL"/>
              <a:t>Klik om stijl te bewerken</a:t>
            </a:r>
          </a:p>
        </p:txBody>
      </p:sp>
      <p:sp>
        <p:nvSpPr>
          <p:cNvPr id="3" name="Tijdelijke aanduiding voor tekst 2">
            <a:extLst>
              <a:ext uri="{FF2B5EF4-FFF2-40B4-BE49-F238E27FC236}">
                <a16:creationId xmlns:a16="http://schemas.microsoft.com/office/drawing/2014/main" id="{300B2E38-CCF4-4380-9E6A-C65D677BA45C}"/>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4" name="Tijdelijke aanduiding voor inhoud 3">
            <a:extLst>
              <a:ext uri="{FF2B5EF4-FFF2-40B4-BE49-F238E27FC236}">
                <a16:creationId xmlns:a16="http://schemas.microsoft.com/office/drawing/2014/main" id="{DAA6B7D1-2461-4567-8F5D-EED74AD1F4E9}"/>
              </a:ext>
            </a:extLst>
          </p:cNvPr>
          <p:cNvSpPr>
            <a:spLocks noGrp="1"/>
          </p:cNvSpPr>
          <p:nvPr>
            <p:ph sz="half" idx="2"/>
          </p:nvPr>
        </p:nvSpPr>
        <p:spPr>
          <a:xfrm>
            <a:off x="839788" y="2505075"/>
            <a:ext cx="5157787" cy="368458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tekst 4">
            <a:extLst>
              <a:ext uri="{FF2B5EF4-FFF2-40B4-BE49-F238E27FC236}">
                <a16:creationId xmlns:a16="http://schemas.microsoft.com/office/drawing/2014/main" id="{FE57FD26-0BD0-4ADE-81D9-04EE6B9F3878}"/>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6" name="Tijdelijke aanduiding voor inhoud 5">
            <a:extLst>
              <a:ext uri="{FF2B5EF4-FFF2-40B4-BE49-F238E27FC236}">
                <a16:creationId xmlns:a16="http://schemas.microsoft.com/office/drawing/2014/main" id="{8E51893A-0798-48C2-BAFB-BCA506BF63F4}"/>
              </a:ext>
            </a:extLst>
          </p:cNvPr>
          <p:cNvSpPr>
            <a:spLocks noGrp="1"/>
          </p:cNvSpPr>
          <p:nvPr>
            <p:ph sz="quarter" idx="4"/>
          </p:nvPr>
        </p:nvSpPr>
        <p:spPr>
          <a:xfrm>
            <a:off x="6172200" y="2505075"/>
            <a:ext cx="5183188" cy="368458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7" name="Tijdelijke aanduiding voor datum 6">
            <a:extLst>
              <a:ext uri="{FF2B5EF4-FFF2-40B4-BE49-F238E27FC236}">
                <a16:creationId xmlns:a16="http://schemas.microsoft.com/office/drawing/2014/main" id="{841056E1-89BA-45D0-8AB4-CA5208473630}"/>
              </a:ext>
            </a:extLst>
          </p:cNvPr>
          <p:cNvSpPr>
            <a:spLocks noGrp="1"/>
          </p:cNvSpPr>
          <p:nvPr>
            <p:ph type="dt" sz="half" idx="10"/>
          </p:nvPr>
        </p:nvSpPr>
        <p:spPr/>
        <p:txBody>
          <a:bodyPr/>
          <a:lstStyle/>
          <a:p>
            <a:fld id="{F8ADC6A4-ED17-4DB9-84E5-74852CDA7330}" type="datetimeFigureOut">
              <a:rPr lang="nl-NL" smtClean="0"/>
              <a:t>15-11-2021</a:t>
            </a:fld>
            <a:endParaRPr lang="nl-NL"/>
          </a:p>
        </p:txBody>
      </p:sp>
      <p:sp>
        <p:nvSpPr>
          <p:cNvPr id="8" name="Tijdelijke aanduiding voor voettekst 7">
            <a:extLst>
              <a:ext uri="{FF2B5EF4-FFF2-40B4-BE49-F238E27FC236}">
                <a16:creationId xmlns:a16="http://schemas.microsoft.com/office/drawing/2014/main" id="{34583F00-0634-4910-882F-07D1FC68E879}"/>
              </a:ext>
            </a:extLst>
          </p:cNvPr>
          <p:cNvSpPr>
            <a:spLocks noGrp="1"/>
          </p:cNvSpPr>
          <p:nvPr>
            <p:ph type="ftr" sz="quarter" idx="11"/>
          </p:nvPr>
        </p:nvSpPr>
        <p:spPr/>
        <p:txBody>
          <a:bodyPr/>
          <a:lstStyle/>
          <a:p>
            <a:endParaRPr lang="nl-NL"/>
          </a:p>
        </p:txBody>
      </p:sp>
      <p:sp>
        <p:nvSpPr>
          <p:cNvPr id="9" name="Tijdelijke aanduiding voor dianummer 8">
            <a:extLst>
              <a:ext uri="{FF2B5EF4-FFF2-40B4-BE49-F238E27FC236}">
                <a16:creationId xmlns:a16="http://schemas.microsoft.com/office/drawing/2014/main" id="{667387D6-B2CB-4CA1-9F20-529BB59595F9}"/>
              </a:ext>
            </a:extLst>
          </p:cNvPr>
          <p:cNvSpPr>
            <a:spLocks noGrp="1"/>
          </p:cNvSpPr>
          <p:nvPr>
            <p:ph type="sldNum" sz="quarter" idx="12"/>
          </p:nvPr>
        </p:nvSpPr>
        <p:spPr/>
        <p:txBody>
          <a:bodyPr/>
          <a:lstStyle/>
          <a:p>
            <a:fld id="{0A3239DE-B580-4C65-ACD2-7A77B658BE9F}" type="slidenum">
              <a:rPr lang="nl-NL" smtClean="0"/>
              <a:t>‹nr.›</a:t>
            </a:fld>
            <a:endParaRPr lang="nl-NL"/>
          </a:p>
        </p:txBody>
      </p:sp>
    </p:spTree>
    <p:extLst>
      <p:ext uri="{BB962C8B-B14F-4D97-AF65-F5344CB8AC3E}">
        <p14:creationId xmlns:p14="http://schemas.microsoft.com/office/powerpoint/2010/main" val="92571411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E873F48-06DB-4DBC-8C8B-89FBE613B3D8}"/>
              </a:ext>
            </a:extLst>
          </p:cNvPr>
          <p:cNvSpPr>
            <a:spLocks noGrp="1"/>
          </p:cNvSpPr>
          <p:nvPr>
            <p:ph type="title"/>
          </p:nvPr>
        </p:nvSpPr>
        <p:spPr/>
        <p:txBody>
          <a:bodyPr/>
          <a:lstStyle/>
          <a:p>
            <a:r>
              <a:rPr lang="nl-NL"/>
              <a:t>Klik om stijl te bewerken</a:t>
            </a:r>
          </a:p>
        </p:txBody>
      </p:sp>
      <p:sp>
        <p:nvSpPr>
          <p:cNvPr id="3" name="Tijdelijke aanduiding voor datum 2">
            <a:extLst>
              <a:ext uri="{FF2B5EF4-FFF2-40B4-BE49-F238E27FC236}">
                <a16:creationId xmlns:a16="http://schemas.microsoft.com/office/drawing/2014/main" id="{C6A2B98D-7FBB-43BF-866B-E1DC80816E15}"/>
              </a:ext>
            </a:extLst>
          </p:cNvPr>
          <p:cNvSpPr>
            <a:spLocks noGrp="1"/>
          </p:cNvSpPr>
          <p:nvPr>
            <p:ph type="dt" sz="half" idx="10"/>
          </p:nvPr>
        </p:nvSpPr>
        <p:spPr/>
        <p:txBody>
          <a:bodyPr/>
          <a:lstStyle/>
          <a:p>
            <a:fld id="{F8ADC6A4-ED17-4DB9-84E5-74852CDA7330}" type="datetimeFigureOut">
              <a:rPr lang="nl-NL" smtClean="0"/>
              <a:t>15-11-2021</a:t>
            </a:fld>
            <a:endParaRPr lang="nl-NL"/>
          </a:p>
        </p:txBody>
      </p:sp>
      <p:sp>
        <p:nvSpPr>
          <p:cNvPr id="4" name="Tijdelijke aanduiding voor voettekst 3">
            <a:extLst>
              <a:ext uri="{FF2B5EF4-FFF2-40B4-BE49-F238E27FC236}">
                <a16:creationId xmlns:a16="http://schemas.microsoft.com/office/drawing/2014/main" id="{475BDC75-228A-46D3-BD07-01A1C4E3E85F}"/>
              </a:ext>
            </a:extLst>
          </p:cNvPr>
          <p:cNvSpPr>
            <a:spLocks noGrp="1"/>
          </p:cNvSpPr>
          <p:nvPr>
            <p:ph type="ftr" sz="quarter" idx="11"/>
          </p:nvPr>
        </p:nvSpPr>
        <p:spPr/>
        <p:txBody>
          <a:bodyPr/>
          <a:lstStyle/>
          <a:p>
            <a:endParaRPr lang="nl-NL"/>
          </a:p>
        </p:txBody>
      </p:sp>
      <p:sp>
        <p:nvSpPr>
          <p:cNvPr id="5" name="Tijdelijke aanduiding voor dianummer 4">
            <a:extLst>
              <a:ext uri="{FF2B5EF4-FFF2-40B4-BE49-F238E27FC236}">
                <a16:creationId xmlns:a16="http://schemas.microsoft.com/office/drawing/2014/main" id="{B0F94E8C-7AF3-498B-814C-463296342DC7}"/>
              </a:ext>
            </a:extLst>
          </p:cNvPr>
          <p:cNvSpPr>
            <a:spLocks noGrp="1"/>
          </p:cNvSpPr>
          <p:nvPr>
            <p:ph type="sldNum" sz="quarter" idx="12"/>
          </p:nvPr>
        </p:nvSpPr>
        <p:spPr/>
        <p:txBody>
          <a:bodyPr/>
          <a:lstStyle/>
          <a:p>
            <a:fld id="{0A3239DE-B580-4C65-ACD2-7A77B658BE9F}" type="slidenum">
              <a:rPr lang="nl-NL" smtClean="0"/>
              <a:t>‹nr.›</a:t>
            </a:fld>
            <a:endParaRPr lang="nl-NL"/>
          </a:p>
        </p:txBody>
      </p:sp>
    </p:spTree>
    <p:extLst>
      <p:ext uri="{BB962C8B-B14F-4D97-AF65-F5344CB8AC3E}">
        <p14:creationId xmlns:p14="http://schemas.microsoft.com/office/powerpoint/2010/main" val="347344236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1">
            <a:extLst>
              <a:ext uri="{FF2B5EF4-FFF2-40B4-BE49-F238E27FC236}">
                <a16:creationId xmlns:a16="http://schemas.microsoft.com/office/drawing/2014/main" id="{B56B40E3-FB6E-47E3-8890-671298A0900D}"/>
              </a:ext>
            </a:extLst>
          </p:cNvPr>
          <p:cNvSpPr>
            <a:spLocks noGrp="1"/>
          </p:cNvSpPr>
          <p:nvPr>
            <p:ph type="dt" sz="half" idx="10"/>
          </p:nvPr>
        </p:nvSpPr>
        <p:spPr/>
        <p:txBody>
          <a:bodyPr/>
          <a:lstStyle/>
          <a:p>
            <a:fld id="{F8ADC6A4-ED17-4DB9-84E5-74852CDA7330}" type="datetimeFigureOut">
              <a:rPr lang="nl-NL" smtClean="0"/>
              <a:t>15-11-2021</a:t>
            </a:fld>
            <a:endParaRPr lang="nl-NL"/>
          </a:p>
        </p:txBody>
      </p:sp>
      <p:sp>
        <p:nvSpPr>
          <p:cNvPr id="3" name="Tijdelijke aanduiding voor voettekst 2">
            <a:extLst>
              <a:ext uri="{FF2B5EF4-FFF2-40B4-BE49-F238E27FC236}">
                <a16:creationId xmlns:a16="http://schemas.microsoft.com/office/drawing/2014/main" id="{16190E34-1423-4CBC-BAE5-DA6A438E2015}"/>
              </a:ext>
            </a:extLst>
          </p:cNvPr>
          <p:cNvSpPr>
            <a:spLocks noGrp="1"/>
          </p:cNvSpPr>
          <p:nvPr>
            <p:ph type="ftr" sz="quarter" idx="11"/>
          </p:nvPr>
        </p:nvSpPr>
        <p:spPr/>
        <p:txBody>
          <a:bodyPr/>
          <a:lstStyle/>
          <a:p>
            <a:endParaRPr lang="nl-NL"/>
          </a:p>
        </p:txBody>
      </p:sp>
      <p:sp>
        <p:nvSpPr>
          <p:cNvPr id="4" name="Tijdelijke aanduiding voor dianummer 3">
            <a:extLst>
              <a:ext uri="{FF2B5EF4-FFF2-40B4-BE49-F238E27FC236}">
                <a16:creationId xmlns:a16="http://schemas.microsoft.com/office/drawing/2014/main" id="{4C8D4380-A47F-4845-A214-C7BD2AC14255}"/>
              </a:ext>
            </a:extLst>
          </p:cNvPr>
          <p:cNvSpPr>
            <a:spLocks noGrp="1"/>
          </p:cNvSpPr>
          <p:nvPr>
            <p:ph type="sldNum" sz="quarter" idx="12"/>
          </p:nvPr>
        </p:nvSpPr>
        <p:spPr/>
        <p:txBody>
          <a:bodyPr/>
          <a:lstStyle/>
          <a:p>
            <a:fld id="{0A3239DE-B580-4C65-ACD2-7A77B658BE9F}" type="slidenum">
              <a:rPr lang="nl-NL" smtClean="0"/>
              <a:t>‹nr.›</a:t>
            </a:fld>
            <a:endParaRPr lang="nl-NL"/>
          </a:p>
        </p:txBody>
      </p:sp>
    </p:spTree>
    <p:extLst>
      <p:ext uri="{BB962C8B-B14F-4D97-AF65-F5344CB8AC3E}">
        <p14:creationId xmlns:p14="http://schemas.microsoft.com/office/powerpoint/2010/main" val="46258810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F0F8CB5-7CBE-456B-A9F5-E6C9ECD9AF9E}"/>
              </a:ext>
            </a:extLst>
          </p:cNvPr>
          <p:cNvSpPr>
            <a:spLocks noGrp="1"/>
          </p:cNvSpPr>
          <p:nvPr>
            <p:ph type="title"/>
          </p:nvPr>
        </p:nvSpPr>
        <p:spPr>
          <a:xfrm>
            <a:off x="839788" y="457200"/>
            <a:ext cx="3932237" cy="1600200"/>
          </a:xfrm>
        </p:spPr>
        <p:txBody>
          <a:bodyPr anchor="b"/>
          <a:lstStyle>
            <a:lvl1pPr>
              <a:defRPr sz="3200"/>
            </a:lvl1pPr>
          </a:lstStyle>
          <a:p>
            <a:r>
              <a:rPr lang="nl-NL"/>
              <a:t>Klik om stijl te bewerken</a:t>
            </a:r>
          </a:p>
        </p:txBody>
      </p:sp>
      <p:sp>
        <p:nvSpPr>
          <p:cNvPr id="3" name="Tijdelijke aanduiding voor inhoud 2">
            <a:extLst>
              <a:ext uri="{FF2B5EF4-FFF2-40B4-BE49-F238E27FC236}">
                <a16:creationId xmlns:a16="http://schemas.microsoft.com/office/drawing/2014/main" id="{73EE26AA-4CB5-49B5-8358-4056ABB7E5DE}"/>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tekst 3">
            <a:extLst>
              <a:ext uri="{FF2B5EF4-FFF2-40B4-BE49-F238E27FC236}">
                <a16:creationId xmlns:a16="http://schemas.microsoft.com/office/drawing/2014/main" id="{F341C701-7859-49ED-AA55-33492335518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Klikken om de tekststijl van het model te bewerken</a:t>
            </a:r>
          </a:p>
        </p:txBody>
      </p:sp>
      <p:sp>
        <p:nvSpPr>
          <p:cNvPr id="5" name="Tijdelijke aanduiding voor datum 4">
            <a:extLst>
              <a:ext uri="{FF2B5EF4-FFF2-40B4-BE49-F238E27FC236}">
                <a16:creationId xmlns:a16="http://schemas.microsoft.com/office/drawing/2014/main" id="{E61749B3-5835-40F3-A8CB-89284C50FCB8}"/>
              </a:ext>
            </a:extLst>
          </p:cNvPr>
          <p:cNvSpPr>
            <a:spLocks noGrp="1"/>
          </p:cNvSpPr>
          <p:nvPr>
            <p:ph type="dt" sz="half" idx="10"/>
          </p:nvPr>
        </p:nvSpPr>
        <p:spPr/>
        <p:txBody>
          <a:bodyPr/>
          <a:lstStyle/>
          <a:p>
            <a:fld id="{F8ADC6A4-ED17-4DB9-84E5-74852CDA7330}" type="datetimeFigureOut">
              <a:rPr lang="nl-NL" smtClean="0"/>
              <a:t>15-11-2021</a:t>
            </a:fld>
            <a:endParaRPr lang="nl-NL"/>
          </a:p>
        </p:txBody>
      </p:sp>
      <p:sp>
        <p:nvSpPr>
          <p:cNvPr id="6" name="Tijdelijke aanduiding voor voettekst 5">
            <a:extLst>
              <a:ext uri="{FF2B5EF4-FFF2-40B4-BE49-F238E27FC236}">
                <a16:creationId xmlns:a16="http://schemas.microsoft.com/office/drawing/2014/main" id="{546ECB06-3EFF-4ABE-B3D5-CB799E2A6591}"/>
              </a:ext>
            </a:extLst>
          </p:cNvPr>
          <p:cNvSpPr>
            <a:spLocks noGrp="1"/>
          </p:cNvSpPr>
          <p:nvPr>
            <p:ph type="ftr" sz="quarter" idx="11"/>
          </p:nvPr>
        </p:nvSpPr>
        <p:spPr/>
        <p:txBody>
          <a:bodyPr/>
          <a:lstStyle/>
          <a:p>
            <a:endParaRPr lang="nl-NL"/>
          </a:p>
        </p:txBody>
      </p:sp>
      <p:sp>
        <p:nvSpPr>
          <p:cNvPr id="7" name="Tijdelijke aanduiding voor dianummer 6">
            <a:extLst>
              <a:ext uri="{FF2B5EF4-FFF2-40B4-BE49-F238E27FC236}">
                <a16:creationId xmlns:a16="http://schemas.microsoft.com/office/drawing/2014/main" id="{BE3458C5-8544-4FFE-97AA-AE872B23F343}"/>
              </a:ext>
            </a:extLst>
          </p:cNvPr>
          <p:cNvSpPr>
            <a:spLocks noGrp="1"/>
          </p:cNvSpPr>
          <p:nvPr>
            <p:ph type="sldNum" sz="quarter" idx="12"/>
          </p:nvPr>
        </p:nvSpPr>
        <p:spPr/>
        <p:txBody>
          <a:bodyPr/>
          <a:lstStyle/>
          <a:p>
            <a:fld id="{0A3239DE-B580-4C65-ACD2-7A77B658BE9F}" type="slidenum">
              <a:rPr lang="nl-NL" smtClean="0"/>
              <a:t>‹nr.›</a:t>
            </a:fld>
            <a:endParaRPr lang="nl-NL"/>
          </a:p>
        </p:txBody>
      </p:sp>
    </p:spTree>
    <p:extLst>
      <p:ext uri="{BB962C8B-B14F-4D97-AF65-F5344CB8AC3E}">
        <p14:creationId xmlns:p14="http://schemas.microsoft.com/office/powerpoint/2010/main" val="148607722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EC8AC5D-70D9-4F49-957A-5EC8B4350F3B}"/>
              </a:ext>
            </a:extLst>
          </p:cNvPr>
          <p:cNvSpPr>
            <a:spLocks noGrp="1"/>
          </p:cNvSpPr>
          <p:nvPr>
            <p:ph type="title"/>
          </p:nvPr>
        </p:nvSpPr>
        <p:spPr>
          <a:xfrm>
            <a:off x="839788" y="457200"/>
            <a:ext cx="3932237" cy="1600200"/>
          </a:xfrm>
        </p:spPr>
        <p:txBody>
          <a:bodyPr anchor="b"/>
          <a:lstStyle>
            <a:lvl1pPr>
              <a:defRPr sz="3200"/>
            </a:lvl1pPr>
          </a:lstStyle>
          <a:p>
            <a:r>
              <a:rPr lang="nl-NL"/>
              <a:t>Klik om stijl te bewerken</a:t>
            </a:r>
          </a:p>
        </p:txBody>
      </p:sp>
      <p:sp>
        <p:nvSpPr>
          <p:cNvPr id="3" name="Tijdelijke aanduiding voor afbeelding 2">
            <a:extLst>
              <a:ext uri="{FF2B5EF4-FFF2-40B4-BE49-F238E27FC236}">
                <a16:creationId xmlns:a16="http://schemas.microsoft.com/office/drawing/2014/main" id="{F4A055C3-2A32-4D94-B860-B68727651BAB}"/>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l-NL"/>
          </a:p>
        </p:txBody>
      </p:sp>
      <p:sp>
        <p:nvSpPr>
          <p:cNvPr id="4" name="Tijdelijke aanduiding voor tekst 3">
            <a:extLst>
              <a:ext uri="{FF2B5EF4-FFF2-40B4-BE49-F238E27FC236}">
                <a16:creationId xmlns:a16="http://schemas.microsoft.com/office/drawing/2014/main" id="{31152349-9897-409F-9B30-51FEFE72BA0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Klikken om de tekststijl van het model te bewerken</a:t>
            </a:r>
          </a:p>
        </p:txBody>
      </p:sp>
      <p:sp>
        <p:nvSpPr>
          <p:cNvPr id="5" name="Tijdelijke aanduiding voor datum 4">
            <a:extLst>
              <a:ext uri="{FF2B5EF4-FFF2-40B4-BE49-F238E27FC236}">
                <a16:creationId xmlns:a16="http://schemas.microsoft.com/office/drawing/2014/main" id="{1D0C6DF7-38F7-40C7-BA42-F87591B9A805}"/>
              </a:ext>
            </a:extLst>
          </p:cNvPr>
          <p:cNvSpPr>
            <a:spLocks noGrp="1"/>
          </p:cNvSpPr>
          <p:nvPr>
            <p:ph type="dt" sz="half" idx="10"/>
          </p:nvPr>
        </p:nvSpPr>
        <p:spPr/>
        <p:txBody>
          <a:bodyPr/>
          <a:lstStyle/>
          <a:p>
            <a:fld id="{F8ADC6A4-ED17-4DB9-84E5-74852CDA7330}" type="datetimeFigureOut">
              <a:rPr lang="nl-NL" smtClean="0"/>
              <a:t>15-11-2021</a:t>
            </a:fld>
            <a:endParaRPr lang="nl-NL"/>
          </a:p>
        </p:txBody>
      </p:sp>
      <p:sp>
        <p:nvSpPr>
          <p:cNvPr id="6" name="Tijdelijke aanduiding voor voettekst 5">
            <a:extLst>
              <a:ext uri="{FF2B5EF4-FFF2-40B4-BE49-F238E27FC236}">
                <a16:creationId xmlns:a16="http://schemas.microsoft.com/office/drawing/2014/main" id="{6B92D3F5-F64E-49DB-91C9-3655A436FC1E}"/>
              </a:ext>
            </a:extLst>
          </p:cNvPr>
          <p:cNvSpPr>
            <a:spLocks noGrp="1"/>
          </p:cNvSpPr>
          <p:nvPr>
            <p:ph type="ftr" sz="quarter" idx="11"/>
          </p:nvPr>
        </p:nvSpPr>
        <p:spPr/>
        <p:txBody>
          <a:bodyPr/>
          <a:lstStyle/>
          <a:p>
            <a:endParaRPr lang="nl-NL"/>
          </a:p>
        </p:txBody>
      </p:sp>
      <p:sp>
        <p:nvSpPr>
          <p:cNvPr id="7" name="Tijdelijke aanduiding voor dianummer 6">
            <a:extLst>
              <a:ext uri="{FF2B5EF4-FFF2-40B4-BE49-F238E27FC236}">
                <a16:creationId xmlns:a16="http://schemas.microsoft.com/office/drawing/2014/main" id="{694A8C24-C78C-48FC-911E-681B19BAE99A}"/>
              </a:ext>
            </a:extLst>
          </p:cNvPr>
          <p:cNvSpPr>
            <a:spLocks noGrp="1"/>
          </p:cNvSpPr>
          <p:nvPr>
            <p:ph type="sldNum" sz="quarter" idx="12"/>
          </p:nvPr>
        </p:nvSpPr>
        <p:spPr/>
        <p:txBody>
          <a:bodyPr/>
          <a:lstStyle/>
          <a:p>
            <a:fld id="{0A3239DE-B580-4C65-ACD2-7A77B658BE9F}" type="slidenum">
              <a:rPr lang="nl-NL" smtClean="0"/>
              <a:t>‹nr.›</a:t>
            </a:fld>
            <a:endParaRPr lang="nl-NL"/>
          </a:p>
        </p:txBody>
      </p:sp>
    </p:spTree>
    <p:extLst>
      <p:ext uri="{BB962C8B-B14F-4D97-AF65-F5344CB8AC3E}">
        <p14:creationId xmlns:p14="http://schemas.microsoft.com/office/powerpoint/2010/main" val="97549052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titel 1">
            <a:extLst>
              <a:ext uri="{FF2B5EF4-FFF2-40B4-BE49-F238E27FC236}">
                <a16:creationId xmlns:a16="http://schemas.microsoft.com/office/drawing/2014/main" id="{2EFBD8D4-03CA-4B63-97FB-833935F65C1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nl-NL"/>
              <a:t>Klik om stijl te bewerken</a:t>
            </a:r>
          </a:p>
        </p:txBody>
      </p:sp>
      <p:sp>
        <p:nvSpPr>
          <p:cNvPr id="3" name="Tijdelijke aanduiding voor tekst 2">
            <a:extLst>
              <a:ext uri="{FF2B5EF4-FFF2-40B4-BE49-F238E27FC236}">
                <a16:creationId xmlns:a16="http://schemas.microsoft.com/office/drawing/2014/main" id="{633B35AE-EEB6-4F86-B800-487F7B0F351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F53F3605-366E-42F3-9152-6297DA24557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8ADC6A4-ED17-4DB9-84E5-74852CDA7330}" type="datetimeFigureOut">
              <a:rPr lang="nl-NL" smtClean="0"/>
              <a:t>15-11-2021</a:t>
            </a:fld>
            <a:endParaRPr lang="nl-NL"/>
          </a:p>
        </p:txBody>
      </p:sp>
      <p:sp>
        <p:nvSpPr>
          <p:cNvPr id="5" name="Tijdelijke aanduiding voor voettekst 4">
            <a:extLst>
              <a:ext uri="{FF2B5EF4-FFF2-40B4-BE49-F238E27FC236}">
                <a16:creationId xmlns:a16="http://schemas.microsoft.com/office/drawing/2014/main" id="{3D3FD8E3-0A16-4DCC-A691-45318BA467A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l-NL"/>
          </a:p>
        </p:txBody>
      </p:sp>
      <p:sp>
        <p:nvSpPr>
          <p:cNvPr id="6" name="Tijdelijke aanduiding voor dianummer 5">
            <a:extLst>
              <a:ext uri="{FF2B5EF4-FFF2-40B4-BE49-F238E27FC236}">
                <a16:creationId xmlns:a16="http://schemas.microsoft.com/office/drawing/2014/main" id="{AA4D96D7-30B0-407E-80B8-62FA3BCF672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A3239DE-B580-4C65-ACD2-7A77B658BE9F}" type="slidenum">
              <a:rPr lang="nl-NL" smtClean="0"/>
              <a:t>‹nr.›</a:t>
            </a:fld>
            <a:endParaRPr lang="nl-NL"/>
          </a:p>
        </p:txBody>
      </p:sp>
    </p:spTree>
    <p:extLst>
      <p:ext uri="{BB962C8B-B14F-4D97-AF65-F5344CB8AC3E}">
        <p14:creationId xmlns:p14="http://schemas.microsoft.com/office/powerpoint/2010/main" val="287367898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9.emf"/></Relationships>
</file>

<file path=ppt/slides/_rels/slide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10.emf"/></Relationships>
</file>

<file path=ppt/slides/_rels/slide13.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5.emf"/></Relationships>
</file>

<file path=ppt/slides/_rels/slide5.xml.rels><?xml version="1.0" encoding="UTF-8" standalone="yes"?>
<Relationships xmlns="http://schemas.openxmlformats.org/package/2006/relationships"><Relationship Id="rId3" Type="http://schemas.openxmlformats.org/officeDocument/2006/relationships/hyperlink" Target="http://www.samen14.nl/regiovisie" TargetMode="External"/><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6.emf"/></Relationships>
</file>

<file path=ppt/slides/_rels/slide6.xml.rels><?xml version="1.0" encoding="UTF-8" standalone="yes"?>
<Relationships xmlns="http://schemas.openxmlformats.org/package/2006/relationships"><Relationship Id="rId3" Type="http://schemas.openxmlformats.org/officeDocument/2006/relationships/hyperlink" Target="http://www.samen14.nl/regiovisie" TargetMode="External"/><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image" Target="../media/image3.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Afbeelding 9" descr="Afbeelding met tafel&#10;&#10;Automatisch gegenereerde beschrijving">
            <a:extLst>
              <a:ext uri="{FF2B5EF4-FFF2-40B4-BE49-F238E27FC236}">
                <a16:creationId xmlns:a16="http://schemas.microsoft.com/office/drawing/2014/main" id="{264A908D-B939-4EB7-B86D-190FB952858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5" name="Ondertitel 2">
            <a:extLst>
              <a:ext uri="{FF2B5EF4-FFF2-40B4-BE49-F238E27FC236}">
                <a16:creationId xmlns:a16="http://schemas.microsoft.com/office/drawing/2014/main" id="{C6360BC9-5E97-4B15-983A-ED13F69E7602}"/>
              </a:ext>
            </a:extLst>
          </p:cNvPr>
          <p:cNvSpPr>
            <a:spLocks noGrp="1"/>
          </p:cNvSpPr>
          <p:nvPr>
            <p:ph type="subTitle" idx="1"/>
          </p:nvPr>
        </p:nvSpPr>
        <p:spPr>
          <a:xfrm>
            <a:off x="2100454" y="3012492"/>
            <a:ext cx="8186546" cy="3089137"/>
          </a:xfrm>
        </p:spPr>
        <p:txBody>
          <a:bodyPr>
            <a:normAutofit/>
          </a:bodyPr>
          <a:lstStyle/>
          <a:p>
            <a:r>
              <a:rPr lang="nl-NL" sz="3200" i="1" dirty="0"/>
              <a:t>Toelichting op de totstandkoming van de concept Regiovisie Jeugdhulp Twente</a:t>
            </a:r>
          </a:p>
          <a:p>
            <a:endParaRPr lang="nl-NL" sz="3200" i="1" dirty="0"/>
          </a:p>
          <a:p>
            <a:endParaRPr lang="nl-NL" sz="3200" i="1" dirty="0"/>
          </a:p>
          <a:p>
            <a:endParaRPr lang="nl-NL" sz="3200" i="1" dirty="0"/>
          </a:p>
          <a:p>
            <a:r>
              <a:rPr lang="nl-NL" sz="1800" i="1" dirty="0"/>
              <a:t>Bijeenkomst voor raadsleden en leden adviesraden 10 november 2021</a:t>
            </a:r>
          </a:p>
        </p:txBody>
      </p:sp>
      <p:sp>
        <p:nvSpPr>
          <p:cNvPr id="3" name="Titel 1">
            <a:extLst>
              <a:ext uri="{FF2B5EF4-FFF2-40B4-BE49-F238E27FC236}">
                <a16:creationId xmlns:a16="http://schemas.microsoft.com/office/drawing/2014/main" id="{5392AA81-81DD-4821-9B73-AE0C36F78B67}"/>
              </a:ext>
            </a:extLst>
          </p:cNvPr>
          <p:cNvSpPr>
            <a:spLocks noGrp="1"/>
          </p:cNvSpPr>
          <p:nvPr>
            <p:ph type="ctrTitle"/>
          </p:nvPr>
        </p:nvSpPr>
        <p:spPr>
          <a:xfrm>
            <a:off x="2100454" y="1976914"/>
            <a:ext cx="8186546" cy="859142"/>
          </a:xfrm>
        </p:spPr>
        <p:txBody>
          <a:bodyPr>
            <a:normAutofit/>
          </a:bodyPr>
          <a:lstStyle/>
          <a:p>
            <a:r>
              <a:rPr lang="nl-NL" sz="4800" dirty="0"/>
              <a:t>Regiovisie Jeugdhulp Twente</a:t>
            </a:r>
          </a:p>
        </p:txBody>
      </p:sp>
      <p:pic>
        <p:nvPicPr>
          <p:cNvPr id="6" name="Afbeelding 5">
            <a:extLst>
              <a:ext uri="{FF2B5EF4-FFF2-40B4-BE49-F238E27FC236}">
                <a16:creationId xmlns:a16="http://schemas.microsoft.com/office/drawing/2014/main" id="{176E711A-9AB4-9746-AB37-BFE3798AE31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5454" y="3950065"/>
            <a:ext cx="2460625" cy="2830195"/>
          </a:xfrm>
          <a:prstGeom prst="rect">
            <a:avLst/>
          </a:prstGeom>
        </p:spPr>
      </p:pic>
    </p:spTree>
    <p:extLst>
      <p:ext uri="{BB962C8B-B14F-4D97-AF65-F5344CB8AC3E}">
        <p14:creationId xmlns:p14="http://schemas.microsoft.com/office/powerpoint/2010/main" val="271248064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Afbeelding 3" descr="Afbeelding met tafel&#10;&#10;Automatisch gegenereerde beschrijving">
            <a:extLst>
              <a:ext uri="{FF2B5EF4-FFF2-40B4-BE49-F238E27FC236}">
                <a16:creationId xmlns:a16="http://schemas.microsoft.com/office/drawing/2014/main" id="{07398CBE-591D-4E50-99A0-2680C7BE38EA}"/>
              </a:ext>
            </a:extLst>
          </p:cNvPr>
          <p:cNvPicPr>
            <a:picLocks noChangeAspect="1"/>
          </p:cNvPicPr>
          <p:nvPr/>
        </p:nvPicPr>
        <p:blipFill rotWithShape="1">
          <a:blip r:embed="rId3">
            <a:extLst>
              <a:ext uri="{28A0092B-C50C-407E-A947-70E740481C1C}">
                <a14:useLocalDpi xmlns:a14="http://schemas.microsoft.com/office/drawing/2010/main" val="0"/>
              </a:ext>
            </a:extLst>
          </a:blip>
          <a:srcRect b="19"/>
          <a:stretch/>
        </p:blipFill>
        <p:spPr>
          <a:xfrm>
            <a:off x="0" y="0"/>
            <a:ext cx="12192000" cy="6858000"/>
          </a:xfrm>
          <a:prstGeom prst="rect">
            <a:avLst/>
          </a:prstGeom>
        </p:spPr>
      </p:pic>
      <p:sp>
        <p:nvSpPr>
          <p:cNvPr id="2" name="Titel 1">
            <a:extLst>
              <a:ext uri="{FF2B5EF4-FFF2-40B4-BE49-F238E27FC236}">
                <a16:creationId xmlns:a16="http://schemas.microsoft.com/office/drawing/2014/main" id="{0B7A72DD-6767-4CCF-AD02-C7656F631EF2}"/>
              </a:ext>
            </a:extLst>
          </p:cNvPr>
          <p:cNvSpPr>
            <a:spLocks noGrp="1"/>
          </p:cNvSpPr>
          <p:nvPr>
            <p:ph type="title"/>
          </p:nvPr>
        </p:nvSpPr>
        <p:spPr>
          <a:xfrm>
            <a:off x="838200" y="365126"/>
            <a:ext cx="10515600" cy="671938"/>
          </a:xfrm>
        </p:spPr>
        <p:txBody>
          <a:bodyPr>
            <a:normAutofit fontScale="90000"/>
          </a:bodyPr>
          <a:lstStyle/>
          <a:p>
            <a:r>
              <a:rPr lang="nl-NL" dirty="0"/>
              <a:t>Leidende Principes</a:t>
            </a:r>
          </a:p>
        </p:txBody>
      </p:sp>
      <p:sp>
        <p:nvSpPr>
          <p:cNvPr id="3" name="Tijdelijke aanduiding voor inhoud 2">
            <a:extLst>
              <a:ext uri="{FF2B5EF4-FFF2-40B4-BE49-F238E27FC236}">
                <a16:creationId xmlns:a16="http://schemas.microsoft.com/office/drawing/2014/main" id="{5FBBA174-C373-4AC5-BDB2-4A61B772786E}"/>
              </a:ext>
            </a:extLst>
          </p:cNvPr>
          <p:cNvSpPr>
            <a:spLocks noGrp="1"/>
          </p:cNvSpPr>
          <p:nvPr>
            <p:ph idx="1"/>
          </p:nvPr>
        </p:nvSpPr>
        <p:spPr>
          <a:xfrm>
            <a:off x="838200" y="986481"/>
            <a:ext cx="10515600" cy="5425470"/>
          </a:xfrm>
        </p:spPr>
        <p:txBody>
          <a:bodyPr>
            <a:noAutofit/>
          </a:bodyPr>
          <a:lstStyle/>
          <a:p>
            <a:pPr marL="342900" lvl="0" indent="-342900">
              <a:lnSpc>
                <a:spcPct val="100000"/>
              </a:lnSpc>
              <a:buFont typeface="+mj-lt"/>
              <a:buAutoNum type="arabicPeriod"/>
            </a:pPr>
            <a:r>
              <a:rPr lang="nl-NL" dirty="0">
                <a:solidFill>
                  <a:srgbClr val="000000"/>
                </a:solidFill>
                <a:effectLst/>
                <a:latin typeface="Calibri" panose="020F0502020204030204" pitchFamily="34" charset="0"/>
                <a:ea typeface="Calibri" panose="020F0502020204030204" pitchFamily="34" charset="0"/>
                <a:cs typeface="Arial" panose="020B0604020202020204" pitchFamily="34" charset="0"/>
              </a:rPr>
              <a:t>De jeugdige in zijn/haar omgeving staat centraal</a:t>
            </a:r>
            <a:endParaRPr lang="nl-NL" dirty="0">
              <a:effectLst/>
              <a:latin typeface="Calibri" panose="020F0502020204030204" pitchFamily="34" charset="0"/>
              <a:ea typeface="Calibri" panose="020F0502020204030204" pitchFamily="34" charset="0"/>
              <a:cs typeface="Arial" panose="020B0604020202020204" pitchFamily="34" charset="0"/>
            </a:endParaRPr>
          </a:p>
          <a:p>
            <a:pPr marL="342900" lvl="0" indent="-342900">
              <a:lnSpc>
                <a:spcPct val="100000"/>
              </a:lnSpc>
              <a:buFont typeface="+mj-lt"/>
              <a:buAutoNum type="arabicPeriod"/>
            </a:pPr>
            <a:r>
              <a:rPr lang="nl-NL" dirty="0">
                <a:solidFill>
                  <a:srgbClr val="000000"/>
                </a:solidFill>
                <a:effectLst/>
                <a:latin typeface="Calibri" panose="020F0502020204030204" pitchFamily="34" charset="0"/>
                <a:ea typeface="Calibri" panose="020F0502020204030204" pitchFamily="34" charset="0"/>
                <a:cs typeface="Arial" panose="020B0604020202020204" pitchFamily="34" charset="0"/>
              </a:rPr>
              <a:t>Normaliseren is uitgangspunt</a:t>
            </a:r>
            <a:endParaRPr lang="nl-NL" dirty="0">
              <a:effectLst/>
              <a:latin typeface="Calibri" panose="020F0502020204030204" pitchFamily="34" charset="0"/>
              <a:ea typeface="Calibri" panose="020F0502020204030204" pitchFamily="34" charset="0"/>
              <a:cs typeface="Arial" panose="020B0604020202020204" pitchFamily="34" charset="0"/>
            </a:endParaRPr>
          </a:p>
          <a:p>
            <a:pPr marL="342900" lvl="0" indent="-342900">
              <a:lnSpc>
                <a:spcPct val="100000"/>
              </a:lnSpc>
              <a:buFont typeface="+mj-lt"/>
              <a:buAutoNum type="arabicPeriod"/>
            </a:pPr>
            <a:r>
              <a:rPr lang="nl-NL" dirty="0">
                <a:solidFill>
                  <a:srgbClr val="000000"/>
                </a:solidFill>
                <a:effectLst/>
                <a:latin typeface="Calibri" panose="020F0502020204030204" pitchFamily="34" charset="0"/>
                <a:ea typeface="Calibri" panose="020F0502020204030204" pitchFamily="34" charset="0"/>
                <a:cs typeface="Arial" panose="020B0604020202020204" pitchFamily="34" charset="0"/>
              </a:rPr>
              <a:t>Ondersteuning zo licht en zo nabij als mogelijk, zo zwaar en specialistisch als nodig</a:t>
            </a:r>
            <a:endParaRPr lang="nl-NL" dirty="0">
              <a:effectLst/>
              <a:latin typeface="Calibri" panose="020F0502020204030204" pitchFamily="34" charset="0"/>
              <a:ea typeface="Calibri" panose="020F0502020204030204" pitchFamily="34" charset="0"/>
              <a:cs typeface="Arial" panose="020B0604020202020204" pitchFamily="34" charset="0"/>
            </a:endParaRPr>
          </a:p>
          <a:p>
            <a:pPr marL="342900" lvl="0" indent="-342900">
              <a:lnSpc>
                <a:spcPct val="100000"/>
              </a:lnSpc>
              <a:buFont typeface="+mj-lt"/>
              <a:buAutoNum type="arabicPeriod"/>
            </a:pPr>
            <a:r>
              <a:rPr lang="nl-NL" dirty="0">
                <a:solidFill>
                  <a:srgbClr val="000000"/>
                </a:solidFill>
                <a:effectLst/>
                <a:latin typeface="Calibri" panose="020F0502020204030204" pitchFamily="34" charset="0"/>
                <a:ea typeface="Calibri" panose="020F0502020204030204" pitchFamily="34" charset="0"/>
                <a:cs typeface="Arial" panose="020B0604020202020204" pitchFamily="34" charset="0"/>
              </a:rPr>
              <a:t>Thuis, tenzij…</a:t>
            </a:r>
            <a:endParaRPr lang="nl-NL" dirty="0">
              <a:effectLst/>
              <a:latin typeface="Calibri" panose="020F0502020204030204" pitchFamily="34" charset="0"/>
              <a:ea typeface="Calibri" panose="020F0502020204030204" pitchFamily="34" charset="0"/>
              <a:cs typeface="Arial" panose="020B0604020202020204" pitchFamily="34" charset="0"/>
            </a:endParaRPr>
          </a:p>
          <a:p>
            <a:pPr marL="342900" lvl="0" indent="-342900">
              <a:lnSpc>
                <a:spcPct val="100000"/>
              </a:lnSpc>
              <a:buFont typeface="+mj-lt"/>
              <a:buAutoNum type="arabicPeriod"/>
            </a:pPr>
            <a:r>
              <a:rPr lang="nl-NL" dirty="0">
                <a:solidFill>
                  <a:srgbClr val="000000"/>
                </a:solidFill>
                <a:effectLst/>
                <a:latin typeface="Calibri" panose="020F0502020204030204" pitchFamily="34" charset="0"/>
                <a:ea typeface="Calibri" panose="020F0502020204030204" pitchFamily="34" charset="0"/>
                <a:cs typeface="Arial" panose="020B0604020202020204" pitchFamily="34" charset="0"/>
              </a:rPr>
              <a:t>In Twente kennen we een overzichtelijk zorglandschap, effectief en beheersbaar</a:t>
            </a:r>
            <a:endParaRPr lang="nl-NL" dirty="0">
              <a:effectLst/>
              <a:latin typeface="Calibri" panose="020F0502020204030204" pitchFamily="34" charset="0"/>
              <a:ea typeface="Calibri" panose="020F0502020204030204" pitchFamily="34" charset="0"/>
              <a:cs typeface="Arial" panose="020B0604020202020204" pitchFamily="34" charset="0"/>
            </a:endParaRPr>
          </a:p>
          <a:p>
            <a:pPr marL="342900" lvl="0" indent="-342900">
              <a:lnSpc>
                <a:spcPct val="100000"/>
              </a:lnSpc>
              <a:buFont typeface="+mj-lt"/>
              <a:buAutoNum type="arabicPeriod"/>
            </a:pPr>
            <a:r>
              <a:rPr lang="nl-NL" dirty="0">
                <a:solidFill>
                  <a:srgbClr val="000000"/>
                </a:solidFill>
                <a:effectLst/>
                <a:latin typeface="Calibri" panose="020F0502020204030204" pitchFamily="34" charset="0"/>
                <a:ea typeface="Calibri" panose="020F0502020204030204" pitchFamily="34" charset="0"/>
                <a:cs typeface="Arial" panose="020B0604020202020204" pitchFamily="34" charset="0"/>
              </a:rPr>
              <a:t>In Twente werken wij zonder wachtlijsten</a:t>
            </a:r>
            <a:endParaRPr lang="nl-NL" dirty="0">
              <a:effectLst/>
              <a:latin typeface="Calibri" panose="020F0502020204030204" pitchFamily="34" charset="0"/>
              <a:ea typeface="Calibri" panose="020F0502020204030204" pitchFamily="34" charset="0"/>
              <a:cs typeface="Arial" panose="020B0604020202020204" pitchFamily="34" charset="0"/>
            </a:endParaRPr>
          </a:p>
          <a:p>
            <a:pPr marL="342900" lvl="0" indent="-342900">
              <a:lnSpc>
                <a:spcPct val="100000"/>
              </a:lnSpc>
              <a:buFont typeface="+mj-lt"/>
              <a:buAutoNum type="arabicPeriod"/>
            </a:pPr>
            <a:r>
              <a:rPr lang="nl-NL" dirty="0">
                <a:solidFill>
                  <a:srgbClr val="000000"/>
                </a:solidFill>
                <a:effectLst/>
                <a:latin typeface="Calibri" panose="020F0502020204030204" pitchFamily="34" charset="0"/>
                <a:ea typeface="Calibri" panose="020F0502020204030204" pitchFamily="34" charset="0"/>
                <a:cs typeface="Arial" panose="020B0604020202020204" pitchFamily="34" charset="0"/>
              </a:rPr>
              <a:t>Wij investeren in blijvend leren en verbeteren, data gedreven</a:t>
            </a:r>
            <a:endParaRPr lang="nl-NL" dirty="0">
              <a:effectLst/>
              <a:latin typeface="Calibri" panose="020F0502020204030204" pitchFamily="34" charset="0"/>
              <a:ea typeface="Calibri" panose="020F0502020204030204" pitchFamily="34" charset="0"/>
              <a:cs typeface="Arial" panose="020B0604020202020204" pitchFamily="34" charset="0"/>
            </a:endParaRPr>
          </a:p>
          <a:p>
            <a:pPr marL="342900" lvl="0" indent="-342900">
              <a:lnSpc>
                <a:spcPct val="100000"/>
              </a:lnSpc>
              <a:buFont typeface="+mj-lt"/>
              <a:buAutoNum type="arabicPeriod"/>
            </a:pPr>
            <a:r>
              <a:rPr lang="nl-NL" dirty="0">
                <a:solidFill>
                  <a:srgbClr val="000000"/>
                </a:solidFill>
                <a:effectLst/>
                <a:latin typeface="Calibri" panose="020F0502020204030204" pitchFamily="34" charset="0"/>
                <a:ea typeface="Calibri" panose="020F0502020204030204" pitchFamily="34" charset="0"/>
                <a:cs typeface="Arial" panose="020B0604020202020204" pitchFamily="34" charset="0"/>
              </a:rPr>
              <a:t>Het stelsel van Jeugdhulp is duurzaam en betaalbaar</a:t>
            </a:r>
            <a:endParaRPr lang="nl-NL" dirty="0">
              <a:effectLst/>
              <a:latin typeface="Calibri" panose="020F0502020204030204" pitchFamily="34" charset="0"/>
              <a:ea typeface="Calibri" panose="020F0502020204030204" pitchFamily="34" charset="0"/>
              <a:cs typeface="Arial" panose="020B0604020202020204" pitchFamily="34" charset="0"/>
            </a:endParaRPr>
          </a:p>
        </p:txBody>
      </p:sp>
      <p:pic>
        <p:nvPicPr>
          <p:cNvPr id="6" name="Afbeelding 5">
            <a:extLst>
              <a:ext uri="{FF2B5EF4-FFF2-40B4-BE49-F238E27FC236}">
                <a16:creationId xmlns:a16="http://schemas.microsoft.com/office/drawing/2014/main" id="{4EE1D0E4-C372-6C45-A885-B74AB313017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flipH="1">
            <a:off x="10387986" y="3618345"/>
            <a:ext cx="1804014" cy="3239655"/>
          </a:xfrm>
          <a:prstGeom prst="rect">
            <a:avLst/>
          </a:prstGeom>
        </p:spPr>
      </p:pic>
    </p:spTree>
    <p:extLst>
      <p:ext uri="{BB962C8B-B14F-4D97-AF65-F5344CB8AC3E}">
        <p14:creationId xmlns:p14="http://schemas.microsoft.com/office/powerpoint/2010/main" val="201807828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Afbeelding 7" descr="Afbeelding met tafel&#10;&#10;Automatisch gegenereerde beschrijving">
            <a:extLst>
              <a:ext uri="{FF2B5EF4-FFF2-40B4-BE49-F238E27FC236}">
                <a16:creationId xmlns:a16="http://schemas.microsoft.com/office/drawing/2014/main" id="{1043DDEC-38D5-3B43-946C-12759FBFCAD9}"/>
              </a:ext>
            </a:extLst>
          </p:cNvPr>
          <p:cNvPicPr>
            <a:picLocks noChangeAspect="1"/>
          </p:cNvPicPr>
          <p:nvPr/>
        </p:nvPicPr>
        <p:blipFill rotWithShape="1">
          <a:blip r:embed="rId2">
            <a:extLst>
              <a:ext uri="{28A0092B-C50C-407E-A947-70E740481C1C}">
                <a14:useLocalDpi xmlns:a14="http://schemas.microsoft.com/office/drawing/2010/main" val="0"/>
              </a:ext>
            </a:extLst>
          </a:blip>
          <a:srcRect b="19"/>
          <a:stretch/>
        </p:blipFill>
        <p:spPr>
          <a:xfrm>
            <a:off x="0" y="0"/>
            <a:ext cx="12192000" cy="6858000"/>
          </a:xfrm>
          <a:prstGeom prst="rect">
            <a:avLst/>
          </a:prstGeom>
        </p:spPr>
      </p:pic>
      <p:sp>
        <p:nvSpPr>
          <p:cNvPr id="2" name="Titel 1">
            <a:extLst>
              <a:ext uri="{FF2B5EF4-FFF2-40B4-BE49-F238E27FC236}">
                <a16:creationId xmlns:a16="http://schemas.microsoft.com/office/drawing/2014/main" id="{EA1D5876-F7D5-429A-A04B-A1BE7AD6E93C}"/>
              </a:ext>
            </a:extLst>
          </p:cNvPr>
          <p:cNvSpPr>
            <a:spLocks noGrp="1"/>
          </p:cNvSpPr>
          <p:nvPr>
            <p:ph type="title"/>
          </p:nvPr>
        </p:nvSpPr>
        <p:spPr>
          <a:xfrm>
            <a:off x="838200" y="365125"/>
            <a:ext cx="10515600" cy="772299"/>
          </a:xfrm>
        </p:spPr>
        <p:txBody>
          <a:bodyPr/>
          <a:lstStyle/>
          <a:p>
            <a:r>
              <a:rPr lang="nl-NL" dirty="0"/>
              <a:t>Voorbeeld, uitwerking Thuis tenzij ..</a:t>
            </a:r>
          </a:p>
        </p:txBody>
      </p:sp>
      <p:sp>
        <p:nvSpPr>
          <p:cNvPr id="6" name="Tekstvak 5">
            <a:extLst>
              <a:ext uri="{FF2B5EF4-FFF2-40B4-BE49-F238E27FC236}">
                <a16:creationId xmlns:a16="http://schemas.microsoft.com/office/drawing/2014/main" id="{6E980A40-8F20-4787-8A95-46A40B82972D}"/>
              </a:ext>
            </a:extLst>
          </p:cNvPr>
          <p:cNvSpPr txBox="1"/>
          <p:nvPr/>
        </p:nvSpPr>
        <p:spPr>
          <a:xfrm>
            <a:off x="747132" y="1397675"/>
            <a:ext cx="4046033" cy="4708981"/>
          </a:xfrm>
          <a:prstGeom prst="rect">
            <a:avLst/>
          </a:prstGeom>
          <a:noFill/>
          <a:ln w="19050">
            <a:solidFill>
              <a:schemeClr val="tx1"/>
            </a:solidFill>
          </a:ln>
        </p:spPr>
        <p:txBody>
          <a:bodyPr wrap="square" rtlCol="0">
            <a:spAutoFit/>
          </a:bodyPr>
          <a:lstStyle/>
          <a:p>
            <a:r>
              <a:rPr lang="nl-NL" sz="2000" b="1" dirty="0"/>
              <a:t>Kansen voor verbetering</a:t>
            </a:r>
          </a:p>
          <a:p>
            <a:r>
              <a:rPr lang="nl-NL" sz="2000" dirty="0"/>
              <a:t>We zetten alles op alles om kinderen, behalve als ze echt in gevaar zijn, thuis te laten wonen. Hun eigen omgeving moet veilig zijn. Dat vraagt extra aandacht van het ambulante zorgaanbod, onze partners in het gedwongen kader en het sociale domein rondom thuis als geheel.</a:t>
            </a:r>
          </a:p>
          <a:p>
            <a:endParaRPr lang="nl-NL" sz="2000" dirty="0"/>
          </a:p>
          <a:p>
            <a:r>
              <a:rPr lang="nl-NL" sz="2000" dirty="0"/>
              <a:t>Soms is uithuisplaatsing niet te voorkomen. In die gevallen kiezen we voor pleeggezinnen of gezinshuizen (duurzame gezinsvormen). Daarvan moeten er dan wel voldoende zijn.</a:t>
            </a:r>
          </a:p>
        </p:txBody>
      </p:sp>
      <p:sp>
        <p:nvSpPr>
          <p:cNvPr id="7" name="Tekstvak 6">
            <a:extLst>
              <a:ext uri="{FF2B5EF4-FFF2-40B4-BE49-F238E27FC236}">
                <a16:creationId xmlns:a16="http://schemas.microsoft.com/office/drawing/2014/main" id="{C2704E90-761B-4740-808B-6BC39B845E80}"/>
              </a:ext>
            </a:extLst>
          </p:cNvPr>
          <p:cNvSpPr txBox="1"/>
          <p:nvPr/>
        </p:nvSpPr>
        <p:spPr>
          <a:xfrm>
            <a:off x="5653669" y="1397675"/>
            <a:ext cx="4739268" cy="1938992"/>
          </a:xfrm>
          <a:prstGeom prst="rect">
            <a:avLst/>
          </a:prstGeom>
          <a:noFill/>
          <a:ln w="19050">
            <a:solidFill>
              <a:schemeClr val="tx1"/>
            </a:solidFill>
          </a:ln>
        </p:spPr>
        <p:txBody>
          <a:bodyPr wrap="square" rtlCol="0">
            <a:spAutoFit/>
          </a:bodyPr>
          <a:lstStyle/>
          <a:p>
            <a:r>
              <a:rPr lang="nl-NL" sz="2000" b="1" dirty="0"/>
              <a:t>Wat is daarvoor nodig?</a:t>
            </a:r>
          </a:p>
          <a:p>
            <a:r>
              <a:rPr lang="nl-NL" sz="2000" dirty="0"/>
              <a:t>Wij bevorderen dat aanbieders zich meer gaan inspannen voor hulpverleningstrajecten waarbij de jongere de eigen woonomgeving niet hoeft te verlaten (ambulante ondersteuning).</a:t>
            </a:r>
          </a:p>
        </p:txBody>
      </p:sp>
      <p:sp>
        <p:nvSpPr>
          <p:cNvPr id="10" name="Tekstvak 9">
            <a:extLst>
              <a:ext uri="{FF2B5EF4-FFF2-40B4-BE49-F238E27FC236}">
                <a16:creationId xmlns:a16="http://schemas.microsoft.com/office/drawing/2014/main" id="{92A85A11-DB32-4E6C-A6A3-315FFB165093}"/>
              </a:ext>
            </a:extLst>
          </p:cNvPr>
          <p:cNvSpPr txBox="1"/>
          <p:nvPr/>
        </p:nvSpPr>
        <p:spPr>
          <a:xfrm>
            <a:off x="5653669" y="4075760"/>
            <a:ext cx="4739268" cy="1631216"/>
          </a:xfrm>
          <a:prstGeom prst="rect">
            <a:avLst/>
          </a:prstGeom>
          <a:noFill/>
          <a:ln w="19050">
            <a:solidFill>
              <a:schemeClr val="tx1"/>
            </a:solidFill>
          </a:ln>
        </p:spPr>
        <p:txBody>
          <a:bodyPr wrap="square" rtlCol="0">
            <a:spAutoFit/>
          </a:bodyPr>
          <a:lstStyle/>
          <a:p>
            <a:r>
              <a:rPr lang="nl-NL" sz="2000" b="1" dirty="0"/>
              <a:t>Welke actie?</a:t>
            </a:r>
          </a:p>
          <a:p>
            <a:r>
              <a:rPr lang="nl-NL" sz="2000" dirty="0"/>
              <a:t>Ondersteun vanuit het Expertisenetwerk Jeugd Overijssel de aanbieders; ontwikkel samen in regioverband voorstellen voor ambulantisering en wooninnovaties</a:t>
            </a:r>
          </a:p>
        </p:txBody>
      </p:sp>
    </p:spTree>
    <p:extLst>
      <p:ext uri="{BB962C8B-B14F-4D97-AF65-F5344CB8AC3E}">
        <p14:creationId xmlns:p14="http://schemas.microsoft.com/office/powerpoint/2010/main" val="164798538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Afbeelding 3" descr="Afbeelding met tafel&#10;&#10;Automatisch gegenereerde beschrijving">
            <a:extLst>
              <a:ext uri="{FF2B5EF4-FFF2-40B4-BE49-F238E27FC236}">
                <a16:creationId xmlns:a16="http://schemas.microsoft.com/office/drawing/2014/main" id="{52B043D9-62A1-E449-AAF1-C913EBD57F11}"/>
              </a:ext>
            </a:extLst>
          </p:cNvPr>
          <p:cNvPicPr>
            <a:picLocks noChangeAspect="1"/>
          </p:cNvPicPr>
          <p:nvPr/>
        </p:nvPicPr>
        <p:blipFill rotWithShape="1">
          <a:blip r:embed="rId3">
            <a:extLst>
              <a:ext uri="{28A0092B-C50C-407E-A947-70E740481C1C}">
                <a14:useLocalDpi xmlns:a14="http://schemas.microsoft.com/office/drawing/2010/main" val="0"/>
              </a:ext>
            </a:extLst>
          </a:blip>
          <a:srcRect b="19"/>
          <a:stretch/>
        </p:blipFill>
        <p:spPr>
          <a:xfrm>
            <a:off x="0" y="0"/>
            <a:ext cx="12192000" cy="6858000"/>
          </a:xfrm>
          <a:prstGeom prst="rect">
            <a:avLst/>
          </a:prstGeom>
        </p:spPr>
      </p:pic>
      <p:sp>
        <p:nvSpPr>
          <p:cNvPr id="2" name="Titel 1">
            <a:extLst>
              <a:ext uri="{FF2B5EF4-FFF2-40B4-BE49-F238E27FC236}">
                <a16:creationId xmlns:a16="http://schemas.microsoft.com/office/drawing/2014/main" id="{32039738-D498-4E3B-BC6B-F37DFF49E6E1}"/>
              </a:ext>
            </a:extLst>
          </p:cNvPr>
          <p:cNvSpPr>
            <a:spLocks noGrp="1"/>
          </p:cNvSpPr>
          <p:nvPr>
            <p:ph type="title"/>
          </p:nvPr>
        </p:nvSpPr>
        <p:spPr>
          <a:xfrm>
            <a:off x="838200" y="365126"/>
            <a:ext cx="10515600" cy="1017626"/>
          </a:xfrm>
        </p:spPr>
        <p:txBody>
          <a:bodyPr/>
          <a:lstStyle/>
          <a:p>
            <a:r>
              <a:rPr lang="nl-NL" dirty="0"/>
              <a:t>Naar besluitvorming</a:t>
            </a:r>
          </a:p>
        </p:txBody>
      </p:sp>
      <p:sp>
        <p:nvSpPr>
          <p:cNvPr id="3" name="Tijdelijke aanduiding voor inhoud 2">
            <a:extLst>
              <a:ext uri="{FF2B5EF4-FFF2-40B4-BE49-F238E27FC236}">
                <a16:creationId xmlns:a16="http://schemas.microsoft.com/office/drawing/2014/main" id="{D97D0AD1-AC0C-4537-80E2-EE97BA389E5C}"/>
              </a:ext>
            </a:extLst>
          </p:cNvPr>
          <p:cNvSpPr>
            <a:spLocks noGrp="1"/>
          </p:cNvSpPr>
          <p:nvPr>
            <p:ph idx="1"/>
          </p:nvPr>
        </p:nvSpPr>
        <p:spPr>
          <a:xfrm>
            <a:off x="838200" y="1215483"/>
            <a:ext cx="10515600" cy="4961480"/>
          </a:xfrm>
        </p:spPr>
        <p:txBody>
          <a:bodyPr>
            <a:normAutofit lnSpcReduction="10000"/>
          </a:bodyPr>
          <a:lstStyle/>
          <a:p>
            <a:r>
              <a:rPr lang="nl-NL" dirty="0"/>
              <a:t>17 november 2021: AB Gezondheidsregio voor instemming concept</a:t>
            </a:r>
          </a:p>
          <a:p>
            <a:r>
              <a:rPr lang="nl-NL" dirty="0"/>
              <a:t>Zo spoedig mogelijk daarna naar de colleges </a:t>
            </a:r>
            <a:r>
              <a:rPr lang="nl-NL" dirty="0">
                <a:sym typeface="Wingdings" panose="05000000000000000000" pitchFamily="2" charset="2"/>
              </a:rPr>
              <a:t> </a:t>
            </a:r>
            <a:r>
              <a:rPr lang="nl-NL" dirty="0"/>
              <a:t> aanbieden aan de gemeenteraden ter vaststelling in de 1</a:t>
            </a:r>
            <a:r>
              <a:rPr lang="nl-NL" baseline="30000" dirty="0"/>
              <a:t>e</a:t>
            </a:r>
            <a:r>
              <a:rPr lang="nl-NL" dirty="0"/>
              <a:t> vergadering van 2022 </a:t>
            </a:r>
          </a:p>
          <a:p>
            <a:endParaRPr lang="nl-NL" dirty="0"/>
          </a:p>
          <a:p>
            <a:r>
              <a:rPr lang="nl-NL" dirty="0"/>
              <a:t>Kaders geformuleerd in de leidende principes plus nadere duiding</a:t>
            </a:r>
          </a:p>
          <a:p>
            <a:r>
              <a:rPr lang="nl-NL" dirty="0"/>
              <a:t>Begin van proces niet het einde</a:t>
            </a:r>
          </a:p>
          <a:p>
            <a:r>
              <a:rPr lang="nl-NL" dirty="0"/>
              <a:t>Gebaseerd op alle input die we hebben opgehaald</a:t>
            </a:r>
          </a:p>
          <a:p>
            <a:r>
              <a:rPr lang="nl-NL" dirty="0"/>
              <a:t>Met de vaststelling opdracht aan colleges</a:t>
            </a:r>
          </a:p>
          <a:p>
            <a:pPr lvl="1">
              <a:buFont typeface="Courier New" panose="02070309020205020404" pitchFamily="49" charset="0"/>
              <a:buChar char="o"/>
            </a:pPr>
            <a:r>
              <a:rPr lang="nl-NL" dirty="0"/>
              <a:t>Lokaal verder werken in de eigen gemeente</a:t>
            </a:r>
          </a:p>
          <a:p>
            <a:pPr lvl="1">
              <a:buFont typeface="Courier New" panose="02070309020205020404" pitchFamily="49" charset="0"/>
              <a:buChar char="o"/>
            </a:pPr>
            <a:r>
              <a:rPr lang="nl-NL" dirty="0"/>
              <a:t>met andere Twentse gemeenten en relevante partijen </a:t>
            </a:r>
          </a:p>
          <a:p>
            <a:pPr marL="457200" lvl="1" indent="0">
              <a:buNone/>
            </a:pPr>
            <a:r>
              <a:rPr lang="nl-NL" dirty="0"/>
              <a:t>   inhoud te geven aan een regionale samenwerkingsagenda</a:t>
            </a:r>
          </a:p>
        </p:txBody>
      </p:sp>
      <p:pic>
        <p:nvPicPr>
          <p:cNvPr id="6" name="Afbeelding 5">
            <a:extLst>
              <a:ext uri="{FF2B5EF4-FFF2-40B4-BE49-F238E27FC236}">
                <a16:creationId xmlns:a16="http://schemas.microsoft.com/office/drawing/2014/main" id="{52B99C55-38E8-6447-BA7A-F4F8013EB7F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104457" y="3546519"/>
            <a:ext cx="2795806" cy="3286238"/>
          </a:xfrm>
          <a:prstGeom prst="rect">
            <a:avLst/>
          </a:prstGeom>
        </p:spPr>
      </p:pic>
    </p:spTree>
    <p:extLst>
      <p:ext uri="{BB962C8B-B14F-4D97-AF65-F5344CB8AC3E}">
        <p14:creationId xmlns:p14="http://schemas.microsoft.com/office/powerpoint/2010/main" val="303469804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Afbeelding 9" descr="Afbeelding met tafel&#10;&#10;Automatisch gegenereerde beschrijving">
            <a:extLst>
              <a:ext uri="{FF2B5EF4-FFF2-40B4-BE49-F238E27FC236}">
                <a16:creationId xmlns:a16="http://schemas.microsoft.com/office/drawing/2014/main" id="{264A908D-B939-4EB7-B86D-190FB952858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Titel 1">
            <a:extLst>
              <a:ext uri="{FF2B5EF4-FFF2-40B4-BE49-F238E27FC236}">
                <a16:creationId xmlns:a16="http://schemas.microsoft.com/office/drawing/2014/main" id="{5392AA81-81DD-4821-9B73-AE0C36F78B67}"/>
              </a:ext>
            </a:extLst>
          </p:cNvPr>
          <p:cNvSpPr>
            <a:spLocks noGrp="1"/>
          </p:cNvSpPr>
          <p:nvPr>
            <p:ph type="ctrTitle"/>
          </p:nvPr>
        </p:nvSpPr>
        <p:spPr>
          <a:xfrm>
            <a:off x="2100454" y="1976914"/>
            <a:ext cx="8186546" cy="859142"/>
          </a:xfrm>
        </p:spPr>
        <p:txBody>
          <a:bodyPr>
            <a:normAutofit/>
          </a:bodyPr>
          <a:lstStyle/>
          <a:p>
            <a:r>
              <a:rPr lang="nl-NL" sz="4800" dirty="0"/>
              <a:t>Vragen?</a:t>
            </a:r>
          </a:p>
        </p:txBody>
      </p:sp>
      <p:pic>
        <p:nvPicPr>
          <p:cNvPr id="9" name="Afbeelding 8">
            <a:extLst>
              <a:ext uri="{FF2B5EF4-FFF2-40B4-BE49-F238E27FC236}">
                <a16:creationId xmlns:a16="http://schemas.microsoft.com/office/drawing/2014/main" id="{4F687604-F524-4D41-90DB-A4D9099696B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408170" y="3667655"/>
            <a:ext cx="3809601" cy="3148149"/>
          </a:xfrm>
          <a:prstGeom prst="rect">
            <a:avLst/>
          </a:prstGeom>
        </p:spPr>
      </p:pic>
    </p:spTree>
    <p:extLst>
      <p:ext uri="{BB962C8B-B14F-4D97-AF65-F5344CB8AC3E}">
        <p14:creationId xmlns:p14="http://schemas.microsoft.com/office/powerpoint/2010/main" val="116133147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Afbeelding 3" descr="Afbeelding met tafel&#10;&#10;Automatisch gegenereerde beschrijving">
            <a:extLst>
              <a:ext uri="{FF2B5EF4-FFF2-40B4-BE49-F238E27FC236}">
                <a16:creationId xmlns:a16="http://schemas.microsoft.com/office/drawing/2014/main" id="{E8E26CDB-A311-8441-84CB-48E13E0B99BB}"/>
              </a:ext>
            </a:extLst>
          </p:cNvPr>
          <p:cNvPicPr>
            <a:picLocks noChangeAspect="1"/>
          </p:cNvPicPr>
          <p:nvPr/>
        </p:nvPicPr>
        <p:blipFill rotWithShape="1">
          <a:blip r:embed="rId2">
            <a:extLst>
              <a:ext uri="{28A0092B-C50C-407E-A947-70E740481C1C}">
                <a14:useLocalDpi xmlns:a14="http://schemas.microsoft.com/office/drawing/2010/main" val="0"/>
              </a:ext>
            </a:extLst>
          </a:blip>
          <a:srcRect b="19"/>
          <a:stretch/>
        </p:blipFill>
        <p:spPr>
          <a:xfrm>
            <a:off x="0" y="0"/>
            <a:ext cx="12192000" cy="6858000"/>
          </a:xfrm>
          <a:prstGeom prst="rect">
            <a:avLst/>
          </a:prstGeom>
        </p:spPr>
      </p:pic>
      <p:sp>
        <p:nvSpPr>
          <p:cNvPr id="2" name="Titel 1">
            <a:extLst>
              <a:ext uri="{FF2B5EF4-FFF2-40B4-BE49-F238E27FC236}">
                <a16:creationId xmlns:a16="http://schemas.microsoft.com/office/drawing/2014/main" id="{6FB8559F-095C-4AAD-815E-BC59065F4EC7}"/>
              </a:ext>
            </a:extLst>
          </p:cNvPr>
          <p:cNvSpPr>
            <a:spLocks noGrp="1"/>
          </p:cNvSpPr>
          <p:nvPr>
            <p:ph type="title"/>
          </p:nvPr>
        </p:nvSpPr>
        <p:spPr/>
        <p:txBody>
          <a:bodyPr>
            <a:normAutofit/>
          </a:bodyPr>
          <a:lstStyle/>
          <a:p>
            <a:r>
              <a:rPr lang="nl-NL" sz="4000" dirty="0"/>
              <a:t>Wat, en hoe, hebben we het gedaan en wat heeft het opgeleverd? </a:t>
            </a:r>
          </a:p>
        </p:txBody>
      </p:sp>
      <p:sp>
        <p:nvSpPr>
          <p:cNvPr id="3" name="Tijdelijke aanduiding voor inhoud 2">
            <a:extLst>
              <a:ext uri="{FF2B5EF4-FFF2-40B4-BE49-F238E27FC236}">
                <a16:creationId xmlns:a16="http://schemas.microsoft.com/office/drawing/2014/main" id="{A2FE719F-9A99-4B24-9A5A-70E937F0D942}"/>
              </a:ext>
            </a:extLst>
          </p:cNvPr>
          <p:cNvSpPr>
            <a:spLocks noGrp="1"/>
          </p:cNvSpPr>
          <p:nvPr>
            <p:ph idx="1"/>
          </p:nvPr>
        </p:nvSpPr>
        <p:spPr/>
        <p:txBody>
          <a:bodyPr/>
          <a:lstStyle/>
          <a:p>
            <a:pPr marL="0" indent="0">
              <a:buNone/>
            </a:pPr>
            <a:r>
              <a:rPr lang="nl-NL" dirty="0"/>
              <a:t>Inbreng van alle partijen die met jeugdhulp te maken hebben (gehad)</a:t>
            </a:r>
          </a:p>
          <a:p>
            <a:pPr marL="0" indent="0">
              <a:buNone/>
            </a:pPr>
            <a:endParaRPr lang="nl-NL" dirty="0"/>
          </a:p>
          <a:p>
            <a:pPr marL="0" indent="0">
              <a:buNone/>
            </a:pPr>
            <a:r>
              <a:rPr lang="nl-NL" dirty="0"/>
              <a:t>Zowel lokaal als regionaal</a:t>
            </a:r>
          </a:p>
          <a:p>
            <a:pPr marL="0" indent="0">
              <a:buNone/>
            </a:pPr>
            <a:endParaRPr lang="nl-NL" dirty="0"/>
          </a:p>
          <a:p>
            <a:pPr marL="0" indent="0">
              <a:buNone/>
            </a:pPr>
            <a:r>
              <a:rPr lang="nl-NL" dirty="0"/>
              <a:t>Zorgvuldig proces doorlopen</a:t>
            </a:r>
          </a:p>
          <a:p>
            <a:pPr marL="0" indent="0">
              <a:buNone/>
            </a:pPr>
            <a:endParaRPr lang="nl-NL" dirty="0"/>
          </a:p>
          <a:p>
            <a:pPr marL="0" indent="0">
              <a:buNone/>
            </a:pPr>
            <a:r>
              <a:rPr lang="nl-NL" dirty="0"/>
              <a:t>Ik neem u langs een aantal sheets graag mee op de reis van de afgelopen maanden</a:t>
            </a:r>
          </a:p>
          <a:p>
            <a:pPr marL="0" indent="0">
              <a:buNone/>
            </a:pPr>
            <a:endParaRPr lang="nl-NL" dirty="0"/>
          </a:p>
          <a:p>
            <a:pPr marL="0" indent="0">
              <a:buNone/>
            </a:pPr>
            <a:endParaRPr lang="nl-NL" dirty="0"/>
          </a:p>
          <a:p>
            <a:pPr marL="0" indent="0">
              <a:buNone/>
            </a:pPr>
            <a:endParaRPr lang="nl-NL" dirty="0"/>
          </a:p>
        </p:txBody>
      </p:sp>
      <p:pic>
        <p:nvPicPr>
          <p:cNvPr id="5" name="Afbeelding 4">
            <a:extLst>
              <a:ext uri="{FF2B5EF4-FFF2-40B4-BE49-F238E27FC236}">
                <a16:creationId xmlns:a16="http://schemas.microsoft.com/office/drawing/2014/main" id="{EFF3462B-D06C-0248-804E-91AEEC4D5A5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404397" y="2415739"/>
            <a:ext cx="1787603" cy="4394524"/>
          </a:xfrm>
          <a:prstGeom prst="rect">
            <a:avLst/>
          </a:prstGeom>
        </p:spPr>
      </p:pic>
    </p:spTree>
    <p:extLst>
      <p:ext uri="{BB962C8B-B14F-4D97-AF65-F5344CB8AC3E}">
        <p14:creationId xmlns:p14="http://schemas.microsoft.com/office/powerpoint/2010/main" val="330705253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 name="Afbeelding 20" descr="Afbeelding met tafel&#10;&#10;Automatisch gegenereerde beschrijving">
            <a:extLst>
              <a:ext uri="{FF2B5EF4-FFF2-40B4-BE49-F238E27FC236}">
                <a16:creationId xmlns:a16="http://schemas.microsoft.com/office/drawing/2014/main" id="{81CCC0CE-EE71-4C29-AE5F-FAF6A3C22E3F}"/>
              </a:ext>
            </a:extLst>
          </p:cNvPr>
          <p:cNvPicPr>
            <a:picLocks noChangeAspect="1"/>
          </p:cNvPicPr>
          <p:nvPr/>
        </p:nvPicPr>
        <p:blipFill rotWithShape="1">
          <a:blip r:embed="rId3">
            <a:extLst>
              <a:ext uri="{28A0092B-C50C-407E-A947-70E740481C1C}">
                <a14:useLocalDpi xmlns:a14="http://schemas.microsoft.com/office/drawing/2010/main" val="0"/>
              </a:ext>
            </a:extLst>
          </a:blip>
          <a:srcRect b="19"/>
          <a:stretch/>
        </p:blipFill>
        <p:spPr>
          <a:xfrm>
            <a:off x="0" y="0"/>
            <a:ext cx="12192000" cy="6858000"/>
          </a:xfrm>
          <a:prstGeom prst="rect">
            <a:avLst/>
          </a:prstGeom>
        </p:spPr>
      </p:pic>
      <p:sp>
        <p:nvSpPr>
          <p:cNvPr id="4" name="Tekstvak 3">
            <a:extLst>
              <a:ext uri="{FF2B5EF4-FFF2-40B4-BE49-F238E27FC236}">
                <a16:creationId xmlns:a16="http://schemas.microsoft.com/office/drawing/2014/main" id="{CB94E3B6-DBE5-4696-B297-388E7DAAB440}"/>
              </a:ext>
            </a:extLst>
          </p:cNvPr>
          <p:cNvSpPr txBox="1"/>
          <p:nvPr/>
        </p:nvSpPr>
        <p:spPr>
          <a:xfrm>
            <a:off x="918098" y="1286616"/>
            <a:ext cx="3041341" cy="830997"/>
          </a:xfrm>
          <a:prstGeom prst="rect">
            <a:avLst/>
          </a:prstGeom>
          <a:noFill/>
        </p:spPr>
        <p:txBody>
          <a:bodyPr wrap="square" rtlCol="0">
            <a:spAutoFit/>
          </a:bodyPr>
          <a:lstStyle/>
          <a:p>
            <a:r>
              <a:rPr lang="nl-NL" dirty="0"/>
              <a:t>Kabinet: </a:t>
            </a:r>
            <a:r>
              <a:rPr lang="nl-NL" sz="2400" b="1" dirty="0"/>
              <a:t>Voorstel wijziging Jeugdwet</a:t>
            </a:r>
            <a:endParaRPr lang="nl-NL" b="1" dirty="0"/>
          </a:p>
        </p:txBody>
      </p:sp>
      <p:sp>
        <p:nvSpPr>
          <p:cNvPr id="5" name="Tekstvak 4">
            <a:extLst>
              <a:ext uri="{FF2B5EF4-FFF2-40B4-BE49-F238E27FC236}">
                <a16:creationId xmlns:a16="http://schemas.microsoft.com/office/drawing/2014/main" id="{39C94362-8970-421A-AF54-82B062D1C4C3}"/>
              </a:ext>
            </a:extLst>
          </p:cNvPr>
          <p:cNvSpPr txBox="1"/>
          <p:nvPr/>
        </p:nvSpPr>
        <p:spPr>
          <a:xfrm>
            <a:off x="918098" y="2213498"/>
            <a:ext cx="3041341" cy="1200329"/>
          </a:xfrm>
          <a:prstGeom prst="rect">
            <a:avLst/>
          </a:prstGeom>
          <a:noFill/>
        </p:spPr>
        <p:txBody>
          <a:bodyPr wrap="square" rtlCol="0">
            <a:spAutoFit/>
          </a:bodyPr>
          <a:lstStyle/>
          <a:p>
            <a:r>
              <a:rPr lang="nl-NL" dirty="0"/>
              <a:t>VNG: </a:t>
            </a:r>
            <a:r>
              <a:rPr lang="nl-NL" sz="2400" b="1" dirty="0"/>
              <a:t>Norm voor Opdrachtgeverschap (NvO)</a:t>
            </a:r>
            <a:endParaRPr lang="nl-NL" b="1" dirty="0"/>
          </a:p>
        </p:txBody>
      </p:sp>
      <p:sp>
        <p:nvSpPr>
          <p:cNvPr id="6" name="Tekstvak 5">
            <a:extLst>
              <a:ext uri="{FF2B5EF4-FFF2-40B4-BE49-F238E27FC236}">
                <a16:creationId xmlns:a16="http://schemas.microsoft.com/office/drawing/2014/main" id="{B85E81F0-DA47-4D87-927E-3CEC2407CB7E}"/>
              </a:ext>
            </a:extLst>
          </p:cNvPr>
          <p:cNvSpPr txBox="1"/>
          <p:nvPr/>
        </p:nvSpPr>
        <p:spPr>
          <a:xfrm>
            <a:off x="918098" y="3492637"/>
            <a:ext cx="3041342" cy="738664"/>
          </a:xfrm>
          <a:prstGeom prst="rect">
            <a:avLst/>
          </a:prstGeom>
          <a:noFill/>
        </p:spPr>
        <p:txBody>
          <a:bodyPr wrap="square" rtlCol="0">
            <a:spAutoFit/>
          </a:bodyPr>
          <a:lstStyle/>
          <a:p>
            <a:r>
              <a:rPr lang="nl-NL" dirty="0"/>
              <a:t>Arbitragecommissie: </a:t>
            </a:r>
            <a:r>
              <a:rPr lang="nl-NL" sz="2400" b="1" dirty="0"/>
              <a:t>Hervormingsagenda</a:t>
            </a:r>
            <a:endParaRPr lang="nl-NL" b="1" dirty="0"/>
          </a:p>
        </p:txBody>
      </p:sp>
      <p:sp>
        <p:nvSpPr>
          <p:cNvPr id="7" name="Tekstvak 6">
            <a:extLst>
              <a:ext uri="{FF2B5EF4-FFF2-40B4-BE49-F238E27FC236}">
                <a16:creationId xmlns:a16="http://schemas.microsoft.com/office/drawing/2014/main" id="{470BBF7F-E2AC-4067-9902-727F3800A591}"/>
              </a:ext>
            </a:extLst>
          </p:cNvPr>
          <p:cNvSpPr txBox="1"/>
          <p:nvPr/>
        </p:nvSpPr>
        <p:spPr>
          <a:xfrm>
            <a:off x="918096" y="4227543"/>
            <a:ext cx="3041343" cy="830997"/>
          </a:xfrm>
          <a:prstGeom prst="rect">
            <a:avLst/>
          </a:prstGeom>
          <a:noFill/>
        </p:spPr>
        <p:txBody>
          <a:bodyPr wrap="square" rtlCol="0">
            <a:spAutoFit/>
          </a:bodyPr>
          <a:lstStyle/>
          <a:p>
            <a:r>
              <a:rPr lang="nl-NL" dirty="0"/>
              <a:t>Rijk-VNG-BGJZ: </a:t>
            </a:r>
            <a:r>
              <a:rPr lang="nl-NL" sz="2400" b="1" dirty="0"/>
              <a:t>Convenant continuïteit jeugdhulp </a:t>
            </a:r>
            <a:endParaRPr lang="nl-NL" b="1" dirty="0"/>
          </a:p>
        </p:txBody>
      </p:sp>
      <p:sp>
        <p:nvSpPr>
          <p:cNvPr id="8" name="Tekstvak 7">
            <a:extLst>
              <a:ext uri="{FF2B5EF4-FFF2-40B4-BE49-F238E27FC236}">
                <a16:creationId xmlns:a16="http://schemas.microsoft.com/office/drawing/2014/main" id="{F5FD06AF-01AD-42E1-A73E-A0DE5D9357E0}"/>
              </a:ext>
            </a:extLst>
          </p:cNvPr>
          <p:cNvSpPr txBox="1"/>
          <p:nvPr/>
        </p:nvSpPr>
        <p:spPr>
          <a:xfrm>
            <a:off x="4498019" y="3548642"/>
            <a:ext cx="2610035" cy="1077218"/>
          </a:xfrm>
          <a:prstGeom prst="rect">
            <a:avLst/>
          </a:prstGeom>
          <a:noFill/>
        </p:spPr>
        <p:txBody>
          <a:bodyPr wrap="square" rtlCol="0">
            <a:spAutoFit/>
          </a:bodyPr>
          <a:lstStyle/>
          <a:p>
            <a:r>
              <a:rPr lang="nl-NL" sz="3200" b="1" dirty="0"/>
              <a:t>REGIOVISIE JEUGDHULP</a:t>
            </a:r>
          </a:p>
        </p:txBody>
      </p:sp>
      <p:sp>
        <p:nvSpPr>
          <p:cNvPr id="9" name="Tekstvak 8">
            <a:extLst>
              <a:ext uri="{FF2B5EF4-FFF2-40B4-BE49-F238E27FC236}">
                <a16:creationId xmlns:a16="http://schemas.microsoft.com/office/drawing/2014/main" id="{A0104FF2-A42A-4A8D-BE67-3FBDE8581520}"/>
              </a:ext>
            </a:extLst>
          </p:cNvPr>
          <p:cNvSpPr txBox="1"/>
          <p:nvPr/>
        </p:nvSpPr>
        <p:spPr>
          <a:xfrm>
            <a:off x="7331106" y="2336292"/>
            <a:ext cx="4099635" cy="707886"/>
          </a:xfrm>
          <a:prstGeom prst="rect">
            <a:avLst/>
          </a:prstGeom>
          <a:noFill/>
          <a:ln w="19050">
            <a:solidFill>
              <a:schemeClr val="tx1"/>
            </a:solidFill>
          </a:ln>
        </p:spPr>
        <p:txBody>
          <a:bodyPr wrap="square" rtlCol="0">
            <a:spAutoFit/>
          </a:bodyPr>
          <a:lstStyle/>
          <a:p>
            <a:r>
              <a:rPr lang="nl-NL" sz="2000" dirty="0"/>
              <a:t>Zeker stellen beschikbaarheid functies Jeugdhulp</a:t>
            </a:r>
          </a:p>
        </p:txBody>
      </p:sp>
      <p:sp>
        <p:nvSpPr>
          <p:cNvPr id="10" name="Tekstvak 9">
            <a:extLst>
              <a:ext uri="{FF2B5EF4-FFF2-40B4-BE49-F238E27FC236}">
                <a16:creationId xmlns:a16="http://schemas.microsoft.com/office/drawing/2014/main" id="{DF697154-F977-4B70-9BE5-F60D834451A0}"/>
              </a:ext>
            </a:extLst>
          </p:cNvPr>
          <p:cNvSpPr txBox="1"/>
          <p:nvPr/>
        </p:nvSpPr>
        <p:spPr>
          <a:xfrm>
            <a:off x="7331106" y="3276992"/>
            <a:ext cx="4099635" cy="400110"/>
          </a:xfrm>
          <a:prstGeom prst="rect">
            <a:avLst/>
          </a:prstGeom>
          <a:noFill/>
          <a:ln w="19050">
            <a:solidFill>
              <a:schemeClr val="tx1"/>
            </a:solidFill>
          </a:ln>
        </p:spPr>
        <p:txBody>
          <a:bodyPr wrap="square" rtlCol="0">
            <a:spAutoFit/>
          </a:bodyPr>
          <a:lstStyle/>
          <a:p>
            <a:r>
              <a:rPr lang="nl-NL" sz="2000" dirty="0"/>
              <a:t>Lokaal – Regionaal  - Bovenregionaal </a:t>
            </a:r>
          </a:p>
        </p:txBody>
      </p:sp>
      <p:sp>
        <p:nvSpPr>
          <p:cNvPr id="11" name="Tekstvak 10">
            <a:extLst>
              <a:ext uri="{FF2B5EF4-FFF2-40B4-BE49-F238E27FC236}">
                <a16:creationId xmlns:a16="http://schemas.microsoft.com/office/drawing/2014/main" id="{95CAE0B7-85ED-4EA5-9528-10E9BC931217}"/>
              </a:ext>
            </a:extLst>
          </p:cNvPr>
          <p:cNvSpPr txBox="1"/>
          <p:nvPr/>
        </p:nvSpPr>
        <p:spPr>
          <a:xfrm>
            <a:off x="7331106" y="1421630"/>
            <a:ext cx="4099636" cy="707886"/>
          </a:xfrm>
          <a:prstGeom prst="rect">
            <a:avLst/>
          </a:prstGeom>
          <a:noFill/>
          <a:ln w="19050">
            <a:solidFill>
              <a:schemeClr val="tx1"/>
            </a:solidFill>
          </a:ln>
        </p:spPr>
        <p:txBody>
          <a:bodyPr wrap="square" rtlCol="0">
            <a:spAutoFit/>
          </a:bodyPr>
          <a:lstStyle/>
          <a:p>
            <a:r>
              <a:rPr lang="nl-NL" sz="2000" dirty="0"/>
              <a:t>Gewenste Ontwikkeling Zorglandschap</a:t>
            </a:r>
          </a:p>
        </p:txBody>
      </p:sp>
      <p:sp>
        <p:nvSpPr>
          <p:cNvPr id="12" name="Tekstvak 11">
            <a:extLst>
              <a:ext uri="{FF2B5EF4-FFF2-40B4-BE49-F238E27FC236}">
                <a16:creationId xmlns:a16="http://schemas.microsoft.com/office/drawing/2014/main" id="{E1D14B3F-A781-4EC8-8603-75F4B80DF694}"/>
              </a:ext>
            </a:extLst>
          </p:cNvPr>
          <p:cNvSpPr txBox="1"/>
          <p:nvPr/>
        </p:nvSpPr>
        <p:spPr>
          <a:xfrm>
            <a:off x="7338136" y="3873600"/>
            <a:ext cx="4092605" cy="707886"/>
          </a:xfrm>
          <a:prstGeom prst="rect">
            <a:avLst/>
          </a:prstGeom>
          <a:noFill/>
          <a:ln w="19050">
            <a:solidFill>
              <a:schemeClr val="tx1"/>
            </a:solidFill>
          </a:ln>
        </p:spPr>
        <p:txBody>
          <a:bodyPr wrap="square" rtlCol="0">
            <a:spAutoFit/>
          </a:bodyPr>
          <a:lstStyle/>
          <a:p>
            <a:r>
              <a:rPr lang="nl-NL" sz="2000" dirty="0"/>
              <a:t>Verbinding lokale toegang gecontracteerde hulp, 5 basisfuncties</a:t>
            </a:r>
          </a:p>
        </p:txBody>
      </p:sp>
      <p:sp>
        <p:nvSpPr>
          <p:cNvPr id="13" name="Tekstvak 12">
            <a:extLst>
              <a:ext uri="{FF2B5EF4-FFF2-40B4-BE49-F238E27FC236}">
                <a16:creationId xmlns:a16="http://schemas.microsoft.com/office/drawing/2014/main" id="{261F2656-0313-4873-9E71-4097324DBF2E}"/>
              </a:ext>
            </a:extLst>
          </p:cNvPr>
          <p:cNvSpPr txBox="1"/>
          <p:nvPr/>
        </p:nvSpPr>
        <p:spPr>
          <a:xfrm>
            <a:off x="7331106" y="4803828"/>
            <a:ext cx="4099636" cy="400110"/>
          </a:xfrm>
          <a:prstGeom prst="rect">
            <a:avLst/>
          </a:prstGeom>
          <a:noFill/>
          <a:ln w="19050">
            <a:solidFill>
              <a:schemeClr val="tx1"/>
            </a:solidFill>
          </a:ln>
        </p:spPr>
        <p:txBody>
          <a:bodyPr wrap="square" rtlCol="0">
            <a:spAutoFit/>
          </a:bodyPr>
          <a:lstStyle/>
          <a:p>
            <a:r>
              <a:rPr lang="nl-NL" sz="2000" dirty="0"/>
              <a:t>Vermindering administratieve lasten</a:t>
            </a:r>
          </a:p>
        </p:txBody>
      </p:sp>
      <p:sp>
        <p:nvSpPr>
          <p:cNvPr id="14" name="Tekstvak 13">
            <a:extLst>
              <a:ext uri="{FF2B5EF4-FFF2-40B4-BE49-F238E27FC236}">
                <a16:creationId xmlns:a16="http://schemas.microsoft.com/office/drawing/2014/main" id="{3F535510-F84D-480D-A2B3-6C4E84036CDD}"/>
              </a:ext>
            </a:extLst>
          </p:cNvPr>
          <p:cNvSpPr txBox="1"/>
          <p:nvPr/>
        </p:nvSpPr>
        <p:spPr>
          <a:xfrm>
            <a:off x="7289116" y="5436752"/>
            <a:ext cx="4134593" cy="400110"/>
          </a:xfrm>
          <a:prstGeom prst="rect">
            <a:avLst/>
          </a:prstGeom>
          <a:noFill/>
          <a:ln w="19050">
            <a:solidFill>
              <a:schemeClr val="tx1"/>
            </a:solidFill>
          </a:ln>
        </p:spPr>
        <p:txBody>
          <a:bodyPr wrap="square" rtlCol="0">
            <a:spAutoFit/>
          </a:bodyPr>
          <a:lstStyle/>
          <a:p>
            <a:r>
              <a:rPr lang="nl-NL" sz="2000" dirty="0"/>
              <a:t>Zorgvuldigheidseisen, Reële Tarieven</a:t>
            </a:r>
          </a:p>
        </p:txBody>
      </p:sp>
      <p:sp>
        <p:nvSpPr>
          <p:cNvPr id="15" name="Tekstvak 14">
            <a:extLst>
              <a:ext uri="{FF2B5EF4-FFF2-40B4-BE49-F238E27FC236}">
                <a16:creationId xmlns:a16="http://schemas.microsoft.com/office/drawing/2014/main" id="{C6694F0B-864B-4145-9BA5-521835BDE0A8}"/>
              </a:ext>
            </a:extLst>
          </p:cNvPr>
          <p:cNvSpPr txBox="1"/>
          <p:nvPr/>
        </p:nvSpPr>
        <p:spPr>
          <a:xfrm>
            <a:off x="7313626" y="6033538"/>
            <a:ext cx="4134593" cy="400110"/>
          </a:xfrm>
          <a:prstGeom prst="rect">
            <a:avLst/>
          </a:prstGeom>
          <a:noFill/>
          <a:ln w="19050">
            <a:solidFill>
              <a:schemeClr val="tx1"/>
            </a:solidFill>
          </a:ln>
        </p:spPr>
        <p:txBody>
          <a:bodyPr wrap="square" rtlCol="0">
            <a:spAutoFit/>
          </a:bodyPr>
          <a:lstStyle/>
          <a:p>
            <a:r>
              <a:rPr lang="nl-NL" sz="2000" dirty="0"/>
              <a:t>Goede gesprek – cruciale aanbieders</a:t>
            </a:r>
          </a:p>
        </p:txBody>
      </p:sp>
      <p:sp>
        <p:nvSpPr>
          <p:cNvPr id="3" name="Tekstvak 2">
            <a:extLst>
              <a:ext uri="{FF2B5EF4-FFF2-40B4-BE49-F238E27FC236}">
                <a16:creationId xmlns:a16="http://schemas.microsoft.com/office/drawing/2014/main" id="{F3B82D63-E2A6-48B0-906F-8FC5362A028B}"/>
              </a:ext>
            </a:extLst>
          </p:cNvPr>
          <p:cNvSpPr txBox="1"/>
          <p:nvPr/>
        </p:nvSpPr>
        <p:spPr>
          <a:xfrm>
            <a:off x="918096" y="5128976"/>
            <a:ext cx="3041340" cy="707886"/>
          </a:xfrm>
          <a:prstGeom prst="rect">
            <a:avLst/>
          </a:prstGeom>
          <a:noFill/>
        </p:spPr>
        <p:txBody>
          <a:bodyPr wrap="square" rtlCol="0">
            <a:spAutoFit/>
          </a:bodyPr>
          <a:lstStyle/>
          <a:p>
            <a:r>
              <a:rPr lang="nl-NL" dirty="0"/>
              <a:t>Twente: </a:t>
            </a:r>
            <a:r>
              <a:rPr lang="nl-NL" sz="2000" b="1" dirty="0"/>
              <a:t>Contracten 2019 - 2022</a:t>
            </a:r>
            <a:endParaRPr lang="nl-NL" b="1" dirty="0"/>
          </a:p>
        </p:txBody>
      </p:sp>
      <p:cxnSp>
        <p:nvCxnSpPr>
          <p:cNvPr id="17" name="Rechte verbindingslijn 16">
            <a:extLst>
              <a:ext uri="{FF2B5EF4-FFF2-40B4-BE49-F238E27FC236}">
                <a16:creationId xmlns:a16="http://schemas.microsoft.com/office/drawing/2014/main" id="{676130DF-085F-4369-B1FB-4BA01F442CBA}"/>
              </a:ext>
            </a:extLst>
          </p:cNvPr>
          <p:cNvCxnSpPr>
            <a:cxnSpLocks/>
          </p:cNvCxnSpPr>
          <p:nvPr/>
        </p:nvCxnSpPr>
        <p:spPr>
          <a:xfrm>
            <a:off x="4145872" y="1286616"/>
            <a:ext cx="0" cy="5230685"/>
          </a:xfrm>
          <a:prstGeom prst="line">
            <a:avLst/>
          </a:prstGeom>
          <a:ln w="28575"/>
        </p:spPr>
        <p:style>
          <a:lnRef idx="1">
            <a:schemeClr val="dk1"/>
          </a:lnRef>
          <a:fillRef idx="0">
            <a:schemeClr val="dk1"/>
          </a:fillRef>
          <a:effectRef idx="0">
            <a:schemeClr val="dk1"/>
          </a:effectRef>
          <a:fontRef idx="minor">
            <a:schemeClr val="tx1"/>
          </a:fontRef>
        </p:style>
      </p:cxnSp>
      <p:sp>
        <p:nvSpPr>
          <p:cNvPr id="20" name="Pijl: rechts 19">
            <a:extLst>
              <a:ext uri="{FF2B5EF4-FFF2-40B4-BE49-F238E27FC236}">
                <a16:creationId xmlns:a16="http://schemas.microsoft.com/office/drawing/2014/main" id="{A8385B53-06D9-4CFF-BCC2-78B2EF0D30DB}"/>
              </a:ext>
            </a:extLst>
          </p:cNvPr>
          <p:cNvSpPr/>
          <p:nvPr/>
        </p:nvSpPr>
        <p:spPr>
          <a:xfrm>
            <a:off x="4225770" y="3972522"/>
            <a:ext cx="272243" cy="255021"/>
          </a:xfrm>
          <a:prstGeom prst="right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nl-NL"/>
          </a:p>
        </p:txBody>
      </p:sp>
      <p:cxnSp>
        <p:nvCxnSpPr>
          <p:cNvPr id="22" name="Rechte verbindingslijn 21">
            <a:extLst>
              <a:ext uri="{FF2B5EF4-FFF2-40B4-BE49-F238E27FC236}">
                <a16:creationId xmlns:a16="http://schemas.microsoft.com/office/drawing/2014/main" id="{E8490C02-F491-4F1F-8F59-9BF9CF800E36}"/>
              </a:ext>
            </a:extLst>
          </p:cNvPr>
          <p:cNvCxnSpPr/>
          <p:nvPr/>
        </p:nvCxnSpPr>
        <p:spPr>
          <a:xfrm>
            <a:off x="6951216" y="1286616"/>
            <a:ext cx="0" cy="5230685"/>
          </a:xfrm>
          <a:prstGeom prst="line">
            <a:avLst/>
          </a:prstGeom>
          <a:ln w="28575"/>
        </p:spPr>
        <p:style>
          <a:lnRef idx="1">
            <a:schemeClr val="dk1"/>
          </a:lnRef>
          <a:fillRef idx="0">
            <a:schemeClr val="dk1"/>
          </a:fillRef>
          <a:effectRef idx="0">
            <a:schemeClr val="dk1"/>
          </a:effectRef>
          <a:fontRef idx="minor">
            <a:schemeClr val="tx1"/>
          </a:fontRef>
        </p:style>
      </p:cxnSp>
      <p:sp>
        <p:nvSpPr>
          <p:cNvPr id="23" name="Pijl: rechts 22">
            <a:extLst>
              <a:ext uri="{FF2B5EF4-FFF2-40B4-BE49-F238E27FC236}">
                <a16:creationId xmlns:a16="http://schemas.microsoft.com/office/drawing/2014/main" id="{5CE5A27D-E319-4399-93AD-335723EFC621}"/>
              </a:ext>
            </a:extLst>
          </p:cNvPr>
          <p:cNvSpPr/>
          <p:nvPr/>
        </p:nvSpPr>
        <p:spPr>
          <a:xfrm>
            <a:off x="7031113" y="3901958"/>
            <a:ext cx="272243" cy="255021"/>
          </a:xfrm>
          <a:prstGeom prst="right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nl-NL"/>
          </a:p>
        </p:txBody>
      </p:sp>
      <p:sp>
        <p:nvSpPr>
          <p:cNvPr id="24" name="Tekstvak 23">
            <a:extLst>
              <a:ext uri="{FF2B5EF4-FFF2-40B4-BE49-F238E27FC236}">
                <a16:creationId xmlns:a16="http://schemas.microsoft.com/office/drawing/2014/main" id="{C8681AEF-4141-7F42-B749-AB6E2CCD852B}"/>
              </a:ext>
            </a:extLst>
          </p:cNvPr>
          <p:cNvSpPr txBox="1"/>
          <p:nvPr/>
        </p:nvSpPr>
        <p:spPr>
          <a:xfrm>
            <a:off x="838200" y="443131"/>
            <a:ext cx="10153650" cy="707886"/>
          </a:xfrm>
          <a:prstGeom prst="rect">
            <a:avLst/>
          </a:prstGeom>
          <a:noFill/>
        </p:spPr>
        <p:txBody>
          <a:bodyPr wrap="square" rtlCol="0">
            <a:spAutoFit/>
          </a:bodyPr>
          <a:lstStyle/>
          <a:p>
            <a:r>
              <a:rPr lang="nl-NL" sz="4000" dirty="0">
                <a:latin typeface="+mj-lt"/>
              </a:rPr>
              <a:t>Op weg naar verbetering</a:t>
            </a:r>
          </a:p>
        </p:txBody>
      </p:sp>
    </p:spTree>
    <p:extLst>
      <p:ext uri="{BB962C8B-B14F-4D97-AF65-F5344CB8AC3E}">
        <p14:creationId xmlns:p14="http://schemas.microsoft.com/office/powerpoint/2010/main" val="240999568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Afbeelding 3" descr="Afbeelding met tafel&#10;&#10;Automatisch gegenereerde beschrijving">
            <a:extLst>
              <a:ext uri="{FF2B5EF4-FFF2-40B4-BE49-F238E27FC236}">
                <a16:creationId xmlns:a16="http://schemas.microsoft.com/office/drawing/2014/main" id="{B6600086-D37C-4D8A-8701-F0BBCB942311}"/>
              </a:ext>
            </a:extLst>
          </p:cNvPr>
          <p:cNvPicPr>
            <a:picLocks noChangeAspect="1"/>
          </p:cNvPicPr>
          <p:nvPr/>
        </p:nvPicPr>
        <p:blipFill rotWithShape="1">
          <a:blip r:embed="rId3">
            <a:extLst>
              <a:ext uri="{28A0092B-C50C-407E-A947-70E740481C1C}">
                <a14:useLocalDpi xmlns:a14="http://schemas.microsoft.com/office/drawing/2010/main" val="0"/>
              </a:ext>
            </a:extLst>
          </a:blip>
          <a:srcRect b="19"/>
          <a:stretch/>
        </p:blipFill>
        <p:spPr>
          <a:xfrm>
            <a:off x="0" y="0"/>
            <a:ext cx="12192000" cy="6858000"/>
          </a:xfrm>
          <a:prstGeom prst="rect">
            <a:avLst/>
          </a:prstGeom>
        </p:spPr>
      </p:pic>
      <p:sp>
        <p:nvSpPr>
          <p:cNvPr id="2" name="Titel 1">
            <a:extLst>
              <a:ext uri="{FF2B5EF4-FFF2-40B4-BE49-F238E27FC236}">
                <a16:creationId xmlns:a16="http://schemas.microsoft.com/office/drawing/2014/main" id="{0E5680E2-88A5-4E39-908C-CB0226557A18}"/>
              </a:ext>
            </a:extLst>
          </p:cNvPr>
          <p:cNvSpPr>
            <a:spLocks noGrp="1"/>
          </p:cNvSpPr>
          <p:nvPr>
            <p:ph type="title"/>
          </p:nvPr>
        </p:nvSpPr>
        <p:spPr>
          <a:xfrm>
            <a:off x="838200" y="365125"/>
            <a:ext cx="10515600" cy="779463"/>
          </a:xfrm>
        </p:spPr>
        <p:txBody>
          <a:bodyPr>
            <a:normAutofit/>
          </a:bodyPr>
          <a:lstStyle/>
          <a:p>
            <a:r>
              <a:rPr lang="nl-NL" sz="4000" dirty="0"/>
              <a:t>Het planning van het proces, mei 2021</a:t>
            </a:r>
          </a:p>
        </p:txBody>
      </p:sp>
      <p:sp>
        <p:nvSpPr>
          <p:cNvPr id="3" name="Tijdelijke aanduiding voor inhoud 2">
            <a:extLst>
              <a:ext uri="{FF2B5EF4-FFF2-40B4-BE49-F238E27FC236}">
                <a16:creationId xmlns:a16="http://schemas.microsoft.com/office/drawing/2014/main" id="{26534F7E-2249-4AFF-8883-39D235A02499}"/>
              </a:ext>
            </a:extLst>
          </p:cNvPr>
          <p:cNvSpPr>
            <a:spLocks noGrp="1"/>
          </p:cNvSpPr>
          <p:nvPr>
            <p:ph idx="1"/>
          </p:nvPr>
        </p:nvSpPr>
        <p:spPr>
          <a:xfrm>
            <a:off x="838200" y="1293541"/>
            <a:ext cx="10515600" cy="4883422"/>
          </a:xfrm>
        </p:spPr>
        <p:txBody>
          <a:bodyPr>
            <a:normAutofit/>
          </a:bodyPr>
          <a:lstStyle/>
          <a:p>
            <a:pPr marL="514350" indent="-514350">
              <a:buFont typeface="+mj-lt"/>
              <a:buAutoNum type="arabicPeriod"/>
            </a:pPr>
            <a:r>
              <a:rPr lang="nl-NL" sz="2800" i="1" dirty="0"/>
              <a:t>Inventariseren en informeren</a:t>
            </a:r>
          </a:p>
          <a:p>
            <a:pPr marL="514350" indent="-514350">
              <a:buFont typeface="+mj-lt"/>
              <a:buAutoNum type="arabicPeriod"/>
            </a:pPr>
            <a:endParaRPr lang="nl-NL" sz="2800" i="1" dirty="0"/>
          </a:p>
          <a:p>
            <a:pPr marL="514350" indent="-514350">
              <a:buFont typeface="+mj-lt"/>
              <a:buAutoNum type="arabicPeriod"/>
            </a:pPr>
            <a:r>
              <a:rPr lang="nl-NL" sz="2800" i="1" dirty="0"/>
              <a:t>Consulteren en verdiepen</a:t>
            </a:r>
          </a:p>
          <a:p>
            <a:pPr marL="514350" indent="-514350">
              <a:buFont typeface="+mj-lt"/>
              <a:buAutoNum type="arabicPeriod"/>
            </a:pPr>
            <a:endParaRPr lang="nl-NL" sz="2800" i="1" dirty="0"/>
          </a:p>
          <a:p>
            <a:pPr marL="514350" indent="-514350">
              <a:buFont typeface="+mj-lt"/>
              <a:buAutoNum type="arabicPeriod"/>
            </a:pPr>
            <a:r>
              <a:rPr lang="nl-NL" sz="2800" i="1" dirty="0"/>
              <a:t>Conceptteksten terugleggen</a:t>
            </a:r>
          </a:p>
          <a:p>
            <a:pPr marL="0" indent="0">
              <a:buNone/>
            </a:pPr>
            <a:endParaRPr lang="nl-NL" i="1" dirty="0"/>
          </a:p>
          <a:p>
            <a:pPr marL="0" indent="0">
              <a:buNone/>
            </a:pPr>
            <a:r>
              <a:rPr lang="nl-NL" sz="2800" i="1" dirty="0"/>
              <a:t>Oorspronkelijke planning:</a:t>
            </a:r>
          </a:p>
          <a:p>
            <a:pPr marL="0" indent="0">
              <a:buNone/>
            </a:pPr>
            <a:r>
              <a:rPr lang="nl-NL" i="1" dirty="0"/>
              <a:t>Oktober definitief concept in het Algemeen Bestuur van de Gezondheidsregio en aanbieden aan de gemeenten</a:t>
            </a:r>
            <a:endParaRPr lang="nl-NL" sz="2800" i="1" dirty="0"/>
          </a:p>
          <a:p>
            <a:endParaRPr lang="nl-NL" dirty="0"/>
          </a:p>
        </p:txBody>
      </p:sp>
      <p:pic>
        <p:nvPicPr>
          <p:cNvPr id="5" name="Afbeelding 4">
            <a:extLst>
              <a:ext uri="{FF2B5EF4-FFF2-40B4-BE49-F238E27FC236}">
                <a16:creationId xmlns:a16="http://schemas.microsoft.com/office/drawing/2014/main" id="{9160A89A-F4B8-264F-A684-9D4237ED8CD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096000" y="1576535"/>
            <a:ext cx="795020" cy="795020"/>
          </a:xfrm>
          <a:prstGeom prst="rect">
            <a:avLst/>
          </a:prstGeom>
        </p:spPr>
      </p:pic>
    </p:spTree>
    <p:extLst>
      <p:ext uri="{BB962C8B-B14F-4D97-AF65-F5344CB8AC3E}">
        <p14:creationId xmlns:p14="http://schemas.microsoft.com/office/powerpoint/2010/main" val="212771553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Afbeelding 3" descr="Afbeelding met tafel&#10;&#10;Automatisch gegenereerde beschrijving">
            <a:extLst>
              <a:ext uri="{FF2B5EF4-FFF2-40B4-BE49-F238E27FC236}">
                <a16:creationId xmlns:a16="http://schemas.microsoft.com/office/drawing/2014/main" id="{44139A48-E86B-6F4C-86C5-44C09CF99621}"/>
              </a:ext>
            </a:extLst>
          </p:cNvPr>
          <p:cNvPicPr>
            <a:picLocks noChangeAspect="1"/>
          </p:cNvPicPr>
          <p:nvPr/>
        </p:nvPicPr>
        <p:blipFill rotWithShape="1">
          <a:blip r:embed="rId2">
            <a:extLst>
              <a:ext uri="{28A0092B-C50C-407E-A947-70E740481C1C}">
                <a14:useLocalDpi xmlns:a14="http://schemas.microsoft.com/office/drawing/2010/main" val="0"/>
              </a:ext>
            </a:extLst>
          </a:blip>
          <a:srcRect b="19"/>
          <a:stretch/>
        </p:blipFill>
        <p:spPr>
          <a:xfrm>
            <a:off x="0" y="0"/>
            <a:ext cx="12192000" cy="6858000"/>
          </a:xfrm>
          <a:prstGeom prst="rect">
            <a:avLst/>
          </a:prstGeom>
        </p:spPr>
      </p:pic>
      <p:sp>
        <p:nvSpPr>
          <p:cNvPr id="2" name="Titel 1">
            <a:extLst>
              <a:ext uri="{FF2B5EF4-FFF2-40B4-BE49-F238E27FC236}">
                <a16:creationId xmlns:a16="http://schemas.microsoft.com/office/drawing/2014/main" id="{2E03E2C6-2181-4CD3-BA85-A778509EF274}"/>
              </a:ext>
            </a:extLst>
          </p:cNvPr>
          <p:cNvSpPr>
            <a:spLocks noGrp="1"/>
          </p:cNvSpPr>
          <p:nvPr>
            <p:ph type="title"/>
          </p:nvPr>
        </p:nvSpPr>
        <p:spPr>
          <a:xfrm>
            <a:off x="838200" y="457916"/>
            <a:ext cx="8567057" cy="593880"/>
          </a:xfrm>
        </p:spPr>
        <p:txBody>
          <a:bodyPr>
            <a:normAutofit fontScale="90000"/>
          </a:bodyPr>
          <a:lstStyle/>
          <a:p>
            <a:r>
              <a:rPr lang="nl-NL" dirty="0"/>
              <a:t>Inventariseren en informeren</a:t>
            </a:r>
          </a:p>
        </p:txBody>
      </p:sp>
      <p:sp>
        <p:nvSpPr>
          <p:cNvPr id="3" name="Tijdelijke aanduiding voor inhoud 2">
            <a:extLst>
              <a:ext uri="{FF2B5EF4-FFF2-40B4-BE49-F238E27FC236}">
                <a16:creationId xmlns:a16="http://schemas.microsoft.com/office/drawing/2014/main" id="{72474ACF-9AFE-4615-8392-29511F258DD7}"/>
              </a:ext>
            </a:extLst>
          </p:cNvPr>
          <p:cNvSpPr>
            <a:spLocks noGrp="1"/>
          </p:cNvSpPr>
          <p:nvPr>
            <p:ph idx="1"/>
          </p:nvPr>
        </p:nvSpPr>
        <p:spPr>
          <a:xfrm>
            <a:off x="838200" y="1126273"/>
            <a:ext cx="10515600" cy="5050690"/>
          </a:xfrm>
        </p:spPr>
        <p:txBody>
          <a:bodyPr>
            <a:normAutofit/>
          </a:bodyPr>
          <a:lstStyle/>
          <a:p>
            <a:r>
              <a:rPr lang="nl-NL"/>
              <a:t>Presentatie voor de raadsleden op 20 mei</a:t>
            </a:r>
          </a:p>
          <a:p>
            <a:r>
              <a:rPr lang="nl-NL"/>
              <a:t>Presentatie voor de adviesraden op 24 juni</a:t>
            </a:r>
          </a:p>
          <a:p>
            <a:r>
              <a:rPr lang="nl-NL"/>
              <a:t>Informatie verzameld over de praktijk én de lopende projecten regionaal, bovenregionaal en landelijk</a:t>
            </a:r>
          </a:p>
          <a:p>
            <a:r>
              <a:rPr lang="nl-NL"/>
              <a:t>Website </a:t>
            </a:r>
            <a:r>
              <a:rPr lang="nl-NL">
                <a:hlinkClick r:id="rId3"/>
              </a:rPr>
              <a:t>www.samen14.nl/regiovisie</a:t>
            </a:r>
            <a:r>
              <a:rPr lang="nl-NL"/>
              <a:t> ingericht:</a:t>
            </a:r>
          </a:p>
          <a:p>
            <a:pPr lvl="1">
              <a:buFont typeface="Courier New" panose="02070309020205020404" pitchFamily="49" charset="0"/>
              <a:buChar char="o"/>
            </a:pPr>
            <a:r>
              <a:rPr lang="nl-NL"/>
              <a:t>Informatie over het proces</a:t>
            </a:r>
          </a:p>
          <a:p>
            <a:pPr lvl="1">
              <a:buFont typeface="Courier New" panose="02070309020205020404" pitchFamily="49" charset="0"/>
              <a:buChar char="o"/>
            </a:pPr>
            <a:r>
              <a:rPr lang="nl-NL"/>
              <a:t>Samenvattingen  en achtergrondinformatie</a:t>
            </a:r>
          </a:p>
          <a:p>
            <a:pPr lvl="1">
              <a:buFont typeface="Courier New" panose="02070309020205020404" pitchFamily="49" charset="0"/>
              <a:buChar char="o"/>
            </a:pPr>
            <a:r>
              <a:rPr lang="nl-NL"/>
              <a:t>Presentaties, blog/video's, verslagen</a:t>
            </a:r>
          </a:p>
          <a:p>
            <a:pPr marL="457200" lvl="1" indent="0">
              <a:buNone/>
            </a:pPr>
            <a:endParaRPr lang="nl-NL"/>
          </a:p>
          <a:p>
            <a:pPr marL="0" indent="0">
              <a:buNone/>
            </a:pPr>
            <a:endParaRPr lang="nl-NL"/>
          </a:p>
          <a:p>
            <a:endParaRPr lang="nl-NL"/>
          </a:p>
          <a:p>
            <a:endParaRPr lang="nl-NL"/>
          </a:p>
          <a:p>
            <a:endParaRPr lang="nl-NL"/>
          </a:p>
          <a:p>
            <a:endParaRPr lang="nl-NL" dirty="0"/>
          </a:p>
        </p:txBody>
      </p:sp>
      <p:pic>
        <p:nvPicPr>
          <p:cNvPr id="6" name="Afbeelding 5">
            <a:extLst>
              <a:ext uri="{FF2B5EF4-FFF2-40B4-BE49-F238E27FC236}">
                <a16:creationId xmlns:a16="http://schemas.microsoft.com/office/drawing/2014/main" id="{0BD0CDBF-8CAE-C64A-95E6-41278511A74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277894" y="3651618"/>
            <a:ext cx="2495006" cy="3150166"/>
          </a:xfrm>
          <a:prstGeom prst="rect">
            <a:avLst/>
          </a:prstGeom>
        </p:spPr>
      </p:pic>
    </p:spTree>
    <p:extLst>
      <p:ext uri="{BB962C8B-B14F-4D97-AF65-F5344CB8AC3E}">
        <p14:creationId xmlns:p14="http://schemas.microsoft.com/office/powerpoint/2010/main" val="153872551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Afbeelding 3" descr="Afbeelding met tafel&#10;&#10;Automatisch gegenereerde beschrijving">
            <a:extLst>
              <a:ext uri="{FF2B5EF4-FFF2-40B4-BE49-F238E27FC236}">
                <a16:creationId xmlns:a16="http://schemas.microsoft.com/office/drawing/2014/main" id="{A98367D8-E463-BA45-8F3C-C0D5B2051A0B}"/>
              </a:ext>
            </a:extLst>
          </p:cNvPr>
          <p:cNvPicPr>
            <a:picLocks noChangeAspect="1"/>
          </p:cNvPicPr>
          <p:nvPr/>
        </p:nvPicPr>
        <p:blipFill rotWithShape="1">
          <a:blip r:embed="rId2">
            <a:extLst>
              <a:ext uri="{28A0092B-C50C-407E-A947-70E740481C1C}">
                <a14:useLocalDpi xmlns:a14="http://schemas.microsoft.com/office/drawing/2010/main" val="0"/>
              </a:ext>
            </a:extLst>
          </a:blip>
          <a:srcRect b="19"/>
          <a:stretch/>
        </p:blipFill>
        <p:spPr>
          <a:xfrm>
            <a:off x="0" y="0"/>
            <a:ext cx="12192000" cy="6858000"/>
          </a:xfrm>
          <a:prstGeom prst="rect">
            <a:avLst/>
          </a:prstGeom>
        </p:spPr>
      </p:pic>
      <p:sp>
        <p:nvSpPr>
          <p:cNvPr id="2" name="Titel 1">
            <a:extLst>
              <a:ext uri="{FF2B5EF4-FFF2-40B4-BE49-F238E27FC236}">
                <a16:creationId xmlns:a16="http://schemas.microsoft.com/office/drawing/2014/main" id="{2E03E2C6-2181-4CD3-BA85-A778509EF274}"/>
              </a:ext>
            </a:extLst>
          </p:cNvPr>
          <p:cNvSpPr>
            <a:spLocks noGrp="1"/>
          </p:cNvSpPr>
          <p:nvPr>
            <p:ph type="title"/>
          </p:nvPr>
        </p:nvSpPr>
        <p:spPr>
          <a:xfrm>
            <a:off x="838200" y="470345"/>
            <a:ext cx="7678783" cy="593880"/>
          </a:xfrm>
        </p:spPr>
        <p:txBody>
          <a:bodyPr>
            <a:normAutofit fontScale="90000"/>
          </a:bodyPr>
          <a:lstStyle/>
          <a:p>
            <a:r>
              <a:rPr lang="nl-NL" dirty="0"/>
              <a:t>Consulteren en Verdiepen</a:t>
            </a:r>
          </a:p>
        </p:txBody>
      </p:sp>
      <p:sp>
        <p:nvSpPr>
          <p:cNvPr id="3" name="Tijdelijke aanduiding voor inhoud 2">
            <a:extLst>
              <a:ext uri="{FF2B5EF4-FFF2-40B4-BE49-F238E27FC236}">
                <a16:creationId xmlns:a16="http://schemas.microsoft.com/office/drawing/2014/main" id="{72474ACF-9AFE-4615-8392-29511F258DD7}"/>
              </a:ext>
            </a:extLst>
          </p:cNvPr>
          <p:cNvSpPr>
            <a:spLocks noGrp="1"/>
          </p:cNvSpPr>
          <p:nvPr>
            <p:ph idx="1"/>
          </p:nvPr>
        </p:nvSpPr>
        <p:spPr>
          <a:xfrm>
            <a:off x="838200" y="1126272"/>
            <a:ext cx="10515600" cy="5366601"/>
          </a:xfrm>
        </p:spPr>
        <p:txBody>
          <a:bodyPr>
            <a:normAutofit fontScale="92500"/>
          </a:bodyPr>
          <a:lstStyle/>
          <a:p>
            <a:r>
              <a:rPr lang="nl-NL" dirty="0"/>
              <a:t>Vragenlijsten uitgezet eind juni bij professionals, cliëntenraden, klankbordgroepen</a:t>
            </a:r>
          </a:p>
          <a:p>
            <a:r>
              <a:rPr lang="nl-NL" dirty="0"/>
              <a:t>Lokale gesprekken gevoerd per gemeente</a:t>
            </a:r>
          </a:p>
          <a:p>
            <a:r>
              <a:rPr lang="nl-NL" dirty="0"/>
              <a:t>Zoombijeenkomst voor alle aanbieders naar aanleiding van de vragenlijsten</a:t>
            </a:r>
          </a:p>
          <a:p>
            <a:r>
              <a:rPr lang="nl-NL" dirty="0"/>
              <a:t>Bijeenkomst in het ROC Twente met ervaringsdeskundige jeugdigen</a:t>
            </a:r>
          </a:p>
          <a:p>
            <a:r>
              <a:rPr lang="nl-NL" dirty="0"/>
              <a:t>Bijeenkomst met wethouders S14 en bestuurders van de grote aanbieders</a:t>
            </a:r>
          </a:p>
          <a:p>
            <a:r>
              <a:rPr lang="nl-NL" dirty="0"/>
              <a:t>Gesprekken met de samenwerkingsverbanden onderwijs, jeugdgezondheidszorg, Veilig Thuis Twente, Raad voor de Kinderbescherming, gecertificeerde instellingen</a:t>
            </a:r>
          </a:p>
          <a:p>
            <a:pPr marL="0" indent="0">
              <a:buNone/>
            </a:pPr>
            <a:r>
              <a:rPr lang="nl-NL" dirty="0"/>
              <a:t>	</a:t>
            </a:r>
          </a:p>
          <a:p>
            <a:pPr marL="0" indent="0">
              <a:buNone/>
            </a:pPr>
            <a:r>
              <a:rPr lang="nl-NL" dirty="0">
                <a:hlinkClick r:id="rId3"/>
              </a:rPr>
              <a:t>www.samen14.nl/regiovisie</a:t>
            </a:r>
            <a:r>
              <a:rPr lang="nl-NL" dirty="0"/>
              <a:t> : presentaties en verslagen</a:t>
            </a:r>
          </a:p>
          <a:p>
            <a:endParaRPr lang="nl-NL" dirty="0"/>
          </a:p>
          <a:p>
            <a:endParaRPr lang="nl-NL" dirty="0"/>
          </a:p>
        </p:txBody>
      </p:sp>
    </p:spTree>
    <p:extLst>
      <p:ext uri="{BB962C8B-B14F-4D97-AF65-F5344CB8AC3E}">
        <p14:creationId xmlns:p14="http://schemas.microsoft.com/office/powerpoint/2010/main" val="183036400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Afbeelding 3" descr="Afbeelding met tafel&#10;&#10;Automatisch gegenereerde beschrijving">
            <a:extLst>
              <a:ext uri="{FF2B5EF4-FFF2-40B4-BE49-F238E27FC236}">
                <a16:creationId xmlns:a16="http://schemas.microsoft.com/office/drawing/2014/main" id="{30AE1675-1A5C-4345-8565-923F580219B8}"/>
              </a:ext>
            </a:extLst>
          </p:cNvPr>
          <p:cNvPicPr>
            <a:picLocks noChangeAspect="1"/>
          </p:cNvPicPr>
          <p:nvPr/>
        </p:nvPicPr>
        <p:blipFill rotWithShape="1">
          <a:blip r:embed="rId2">
            <a:extLst>
              <a:ext uri="{28A0092B-C50C-407E-A947-70E740481C1C}">
                <a14:useLocalDpi xmlns:a14="http://schemas.microsoft.com/office/drawing/2010/main" val="0"/>
              </a:ext>
            </a:extLst>
          </a:blip>
          <a:srcRect b="19"/>
          <a:stretch/>
        </p:blipFill>
        <p:spPr>
          <a:xfrm>
            <a:off x="0" y="0"/>
            <a:ext cx="12192000" cy="6858000"/>
          </a:xfrm>
          <a:prstGeom prst="rect">
            <a:avLst/>
          </a:prstGeom>
        </p:spPr>
      </p:pic>
      <p:sp>
        <p:nvSpPr>
          <p:cNvPr id="2" name="Titel 1">
            <a:extLst>
              <a:ext uri="{FF2B5EF4-FFF2-40B4-BE49-F238E27FC236}">
                <a16:creationId xmlns:a16="http://schemas.microsoft.com/office/drawing/2014/main" id="{ED55A133-941D-4411-B380-E4D0B16547D4}"/>
              </a:ext>
            </a:extLst>
          </p:cNvPr>
          <p:cNvSpPr>
            <a:spLocks noGrp="1"/>
          </p:cNvSpPr>
          <p:nvPr>
            <p:ph type="title"/>
          </p:nvPr>
        </p:nvSpPr>
        <p:spPr>
          <a:xfrm>
            <a:off x="838200" y="365126"/>
            <a:ext cx="10515600" cy="883812"/>
          </a:xfrm>
        </p:spPr>
        <p:txBody>
          <a:bodyPr/>
          <a:lstStyle/>
          <a:p>
            <a:r>
              <a:rPr lang="nl-NL" dirty="0"/>
              <a:t>Concepten terugleggen</a:t>
            </a:r>
          </a:p>
        </p:txBody>
      </p:sp>
      <p:sp>
        <p:nvSpPr>
          <p:cNvPr id="3" name="Tijdelijke aanduiding voor inhoud 2">
            <a:extLst>
              <a:ext uri="{FF2B5EF4-FFF2-40B4-BE49-F238E27FC236}">
                <a16:creationId xmlns:a16="http://schemas.microsoft.com/office/drawing/2014/main" id="{E1A7C651-BCD4-41D2-A7AF-1CE2D11272E6}"/>
              </a:ext>
            </a:extLst>
          </p:cNvPr>
          <p:cNvSpPr>
            <a:spLocks noGrp="1"/>
          </p:cNvSpPr>
          <p:nvPr>
            <p:ph idx="1"/>
          </p:nvPr>
        </p:nvSpPr>
        <p:spPr>
          <a:xfrm>
            <a:off x="4574146" y="1825625"/>
            <a:ext cx="6779653" cy="4351338"/>
          </a:xfrm>
        </p:spPr>
        <p:txBody>
          <a:bodyPr/>
          <a:lstStyle/>
          <a:p>
            <a:pPr marL="0" indent="0">
              <a:buNone/>
            </a:pPr>
            <a:r>
              <a:rPr lang="nl-NL" dirty="0"/>
              <a:t>Pingpongen met:  </a:t>
            </a:r>
          </a:p>
          <a:p>
            <a:pPr marR="0" lvl="0" algn="l" defTabSz="914400" rtl="0" eaLnBrk="1" fontAlgn="auto" latinLnBrk="0" hangingPunct="1">
              <a:lnSpc>
                <a:spcPct val="90000"/>
              </a:lnSpc>
              <a:spcBef>
                <a:spcPts val="1000"/>
              </a:spcBef>
              <a:spcAft>
                <a:spcPts val="0"/>
              </a:spcAft>
              <a:buClrTx/>
              <a:buSzTx/>
              <a:tabLst/>
              <a:defRPr/>
            </a:pPr>
            <a:r>
              <a:rPr kumimoji="0" lang="nl-NL" sz="2800" b="0" i="0" u="none" strike="noStrike" kern="1200" cap="none" spc="0" normalizeH="0" baseline="0" noProof="0" dirty="0">
                <a:ln>
                  <a:noFill/>
                </a:ln>
                <a:solidFill>
                  <a:prstClr val="black"/>
                </a:solidFill>
                <a:effectLst/>
                <a:uLnTx/>
                <a:uFillTx/>
                <a:latin typeface="Calibri" panose="020F0502020204030204"/>
                <a:ea typeface="+mn-ea"/>
                <a:cs typeface="+mn-cs"/>
              </a:rPr>
              <a:t>Adviseur </a:t>
            </a:r>
            <a:r>
              <a:rPr lang="nl-NL" dirty="0">
                <a:solidFill>
                  <a:prstClr val="black"/>
                </a:solidFill>
                <a:latin typeface="Calibri" panose="020F0502020204030204"/>
              </a:rPr>
              <a:t>stichting Kinderperspectief</a:t>
            </a:r>
            <a:endParaRPr kumimoji="0" lang="nl-NL" sz="2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R="0" lvl="0" algn="l" defTabSz="914400" rtl="0" eaLnBrk="1" fontAlgn="auto" latinLnBrk="0" hangingPunct="1">
              <a:lnSpc>
                <a:spcPct val="90000"/>
              </a:lnSpc>
              <a:spcBef>
                <a:spcPts val="1000"/>
              </a:spcBef>
              <a:spcAft>
                <a:spcPts val="0"/>
              </a:spcAft>
              <a:buClrTx/>
              <a:buSzTx/>
              <a:tabLst/>
              <a:defRPr/>
            </a:pPr>
            <a:r>
              <a:rPr kumimoji="0" lang="nl-NL" sz="2800" b="0" i="0" u="none" strike="noStrike" kern="1200" cap="none" spc="0" normalizeH="0" baseline="0" noProof="0" dirty="0">
                <a:ln>
                  <a:noFill/>
                </a:ln>
                <a:solidFill>
                  <a:prstClr val="black"/>
                </a:solidFill>
                <a:effectLst/>
                <a:uLnTx/>
                <a:uFillTx/>
                <a:latin typeface="Calibri" panose="020F0502020204030204"/>
                <a:ea typeface="+mn-ea"/>
                <a:cs typeface="+mn-cs"/>
              </a:rPr>
              <a:t>Professionals, tegenlezers</a:t>
            </a:r>
          </a:p>
          <a:p>
            <a:pPr marR="0" lvl="0" algn="l" defTabSz="914400" rtl="0" eaLnBrk="1" fontAlgn="auto" latinLnBrk="0" hangingPunct="1">
              <a:lnSpc>
                <a:spcPct val="90000"/>
              </a:lnSpc>
              <a:spcBef>
                <a:spcPts val="1000"/>
              </a:spcBef>
              <a:spcAft>
                <a:spcPts val="0"/>
              </a:spcAft>
              <a:buClrTx/>
              <a:buSzTx/>
              <a:tabLst/>
              <a:defRPr/>
            </a:pPr>
            <a:r>
              <a:rPr kumimoji="0" lang="nl-NL" sz="2800" b="0" i="0" u="none" strike="noStrike" kern="1200" cap="none" spc="0" normalizeH="0" baseline="0" noProof="0" dirty="0">
                <a:ln>
                  <a:noFill/>
                </a:ln>
                <a:effectLst/>
                <a:uLnTx/>
                <a:uFillTx/>
                <a:latin typeface="Calibri" panose="020F0502020204030204"/>
                <a:ea typeface="+mn-ea"/>
                <a:cs typeface="+mn-cs"/>
              </a:rPr>
              <a:t>Netwerkpartners</a:t>
            </a:r>
          </a:p>
          <a:p>
            <a:r>
              <a:rPr lang="nl-NL" dirty="0"/>
              <a:t>Beleidsadviseurs Jeugd S14</a:t>
            </a:r>
          </a:p>
          <a:p>
            <a:r>
              <a:rPr lang="nl-NL" dirty="0"/>
              <a:t>Bestuurders</a:t>
            </a:r>
          </a:p>
          <a:p>
            <a:pPr>
              <a:buFontTx/>
              <a:buChar char="-"/>
            </a:pPr>
            <a:endParaRPr lang="nl-NL" dirty="0"/>
          </a:p>
        </p:txBody>
      </p:sp>
      <p:pic>
        <p:nvPicPr>
          <p:cNvPr id="5" name="Afbeelding 4">
            <a:extLst>
              <a:ext uri="{FF2B5EF4-FFF2-40B4-BE49-F238E27FC236}">
                <a16:creationId xmlns:a16="http://schemas.microsoft.com/office/drawing/2014/main" id="{4E9EB91D-FC33-DF4F-9D40-73954D014D6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3840" y="2955748"/>
            <a:ext cx="3866467" cy="3809044"/>
          </a:xfrm>
          <a:prstGeom prst="rect">
            <a:avLst/>
          </a:prstGeom>
        </p:spPr>
      </p:pic>
    </p:spTree>
    <p:extLst>
      <p:ext uri="{BB962C8B-B14F-4D97-AF65-F5344CB8AC3E}">
        <p14:creationId xmlns:p14="http://schemas.microsoft.com/office/powerpoint/2010/main" val="320386061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Afbeelding 3" descr="Afbeelding met tafel&#10;&#10;Automatisch gegenereerde beschrijving">
            <a:extLst>
              <a:ext uri="{FF2B5EF4-FFF2-40B4-BE49-F238E27FC236}">
                <a16:creationId xmlns:a16="http://schemas.microsoft.com/office/drawing/2014/main" id="{07398CBE-591D-4E50-99A0-2680C7BE38EA}"/>
              </a:ext>
            </a:extLst>
          </p:cNvPr>
          <p:cNvPicPr>
            <a:picLocks noChangeAspect="1"/>
          </p:cNvPicPr>
          <p:nvPr/>
        </p:nvPicPr>
        <p:blipFill rotWithShape="1">
          <a:blip r:embed="rId2">
            <a:extLst>
              <a:ext uri="{28A0092B-C50C-407E-A947-70E740481C1C}">
                <a14:useLocalDpi xmlns:a14="http://schemas.microsoft.com/office/drawing/2010/main" val="0"/>
              </a:ext>
            </a:extLst>
          </a:blip>
          <a:srcRect b="19"/>
          <a:stretch/>
        </p:blipFill>
        <p:spPr>
          <a:xfrm>
            <a:off x="0" y="0"/>
            <a:ext cx="12192000" cy="6858000"/>
          </a:xfrm>
          <a:prstGeom prst="rect">
            <a:avLst/>
          </a:prstGeom>
        </p:spPr>
      </p:pic>
      <p:sp>
        <p:nvSpPr>
          <p:cNvPr id="2" name="Titel 1">
            <a:extLst>
              <a:ext uri="{FF2B5EF4-FFF2-40B4-BE49-F238E27FC236}">
                <a16:creationId xmlns:a16="http://schemas.microsoft.com/office/drawing/2014/main" id="{0B7A72DD-6767-4CCF-AD02-C7656F631EF2}"/>
              </a:ext>
            </a:extLst>
          </p:cNvPr>
          <p:cNvSpPr>
            <a:spLocks noGrp="1"/>
          </p:cNvSpPr>
          <p:nvPr>
            <p:ph type="title"/>
          </p:nvPr>
        </p:nvSpPr>
        <p:spPr>
          <a:xfrm>
            <a:off x="838200" y="365126"/>
            <a:ext cx="10515600" cy="671938"/>
          </a:xfrm>
        </p:spPr>
        <p:txBody>
          <a:bodyPr>
            <a:normAutofit fontScale="90000"/>
          </a:bodyPr>
          <a:lstStyle/>
          <a:p>
            <a:r>
              <a:rPr lang="nl-NL" dirty="0"/>
              <a:t>Rode draden</a:t>
            </a:r>
          </a:p>
        </p:txBody>
      </p:sp>
      <p:sp>
        <p:nvSpPr>
          <p:cNvPr id="3" name="Tijdelijke aanduiding voor inhoud 2">
            <a:extLst>
              <a:ext uri="{FF2B5EF4-FFF2-40B4-BE49-F238E27FC236}">
                <a16:creationId xmlns:a16="http://schemas.microsoft.com/office/drawing/2014/main" id="{5FBBA174-C373-4AC5-BDB2-4A61B772786E}"/>
              </a:ext>
            </a:extLst>
          </p:cNvPr>
          <p:cNvSpPr>
            <a:spLocks noGrp="1"/>
          </p:cNvSpPr>
          <p:nvPr>
            <p:ph idx="1"/>
          </p:nvPr>
        </p:nvSpPr>
        <p:spPr>
          <a:xfrm>
            <a:off x="838200" y="1037064"/>
            <a:ext cx="10515600" cy="5542156"/>
          </a:xfrm>
        </p:spPr>
        <p:txBody>
          <a:bodyPr>
            <a:normAutofit/>
          </a:bodyPr>
          <a:lstStyle/>
          <a:p>
            <a:r>
              <a:rPr lang="nl-NL" dirty="0"/>
              <a:t>Denk en werk vanuit het perspectief van jeugdige, gezin en omgeving</a:t>
            </a:r>
          </a:p>
          <a:p>
            <a:r>
              <a:rPr lang="nl-NL" dirty="0"/>
              <a:t>“Praat met me en niet over me” (jeugdigen en ouders)</a:t>
            </a:r>
          </a:p>
          <a:p>
            <a:r>
              <a:rPr lang="nl-NL" dirty="0"/>
              <a:t>Wachtlijsten aanpakken, </a:t>
            </a:r>
          </a:p>
          <a:p>
            <a:r>
              <a:rPr lang="nl-NL" dirty="0"/>
              <a:t>Investeer in de lokale sociale basis rondom de jeugdige:  preventie, vroegsignalering, samenwerking</a:t>
            </a:r>
          </a:p>
          <a:p>
            <a:r>
              <a:rPr lang="nl-NL" dirty="0"/>
              <a:t>Niet stoppen bij 18 jaar</a:t>
            </a:r>
          </a:p>
          <a:p>
            <a:r>
              <a:rPr lang="nl-NL" dirty="0"/>
              <a:t>Voorkom onnodig problematiseren en ontzorg</a:t>
            </a:r>
          </a:p>
          <a:p>
            <a:r>
              <a:rPr lang="nl-NL" dirty="0"/>
              <a:t>Werk samen in een netwerk om de jeugdige &amp; gezin heen</a:t>
            </a:r>
          </a:p>
          <a:p>
            <a:r>
              <a:rPr lang="nl-NL" dirty="0"/>
              <a:t>Maak zakelijke afspraken, zoveel mogelijk op een éénduidig manier</a:t>
            </a:r>
          </a:p>
          <a:p>
            <a:r>
              <a:rPr lang="nl-NL" dirty="0"/>
              <a:t>Zorg voor lokale bewegingsruimte om maatwerk te kunnen bieden </a:t>
            </a:r>
          </a:p>
          <a:p>
            <a:r>
              <a:rPr lang="nl-NL" dirty="0"/>
              <a:t>Zorg voor een duurzame en betaalbare jeugdhulp</a:t>
            </a:r>
          </a:p>
          <a:p>
            <a:endParaRPr lang="nl-NL" dirty="0"/>
          </a:p>
          <a:p>
            <a:endParaRPr lang="nl-NL" dirty="0"/>
          </a:p>
          <a:p>
            <a:endParaRPr lang="nl-NL" dirty="0"/>
          </a:p>
        </p:txBody>
      </p:sp>
    </p:spTree>
    <p:extLst>
      <p:ext uri="{BB962C8B-B14F-4D97-AF65-F5344CB8AC3E}">
        <p14:creationId xmlns:p14="http://schemas.microsoft.com/office/powerpoint/2010/main" val="33654175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Afbeelding 3" descr="Afbeelding met tafel&#10;&#10;Automatisch gegenereerde beschrijving">
            <a:extLst>
              <a:ext uri="{FF2B5EF4-FFF2-40B4-BE49-F238E27FC236}">
                <a16:creationId xmlns:a16="http://schemas.microsoft.com/office/drawing/2014/main" id="{07398CBE-591D-4E50-99A0-2680C7BE38EA}"/>
              </a:ext>
            </a:extLst>
          </p:cNvPr>
          <p:cNvPicPr>
            <a:picLocks noChangeAspect="1"/>
          </p:cNvPicPr>
          <p:nvPr/>
        </p:nvPicPr>
        <p:blipFill rotWithShape="1">
          <a:blip r:embed="rId2">
            <a:extLst>
              <a:ext uri="{28A0092B-C50C-407E-A947-70E740481C1C}">
                <a14:useLocalDpi xmlns:a14="http://schemas.microsoft.com/office/drawing/2010/main" val="0"/>
              </a:ext>
            </a:extLst>
          </a:blip>
          <a:srcRect b="19"/>
          <a:stretch/>
        </p:blipFill>
        <p:spPr>
          <a:xfrm>
            <a:off x="0" y="0"/>
            <a:ext cx="12192000" cy="6858000"/>
          </a:xfrm>
          <a:prstGeom prst="rect">
            <a:avLst/>
          </a:prstGeom>
        </p:spPr>
      </p:pic>
      <p:sp>
        <p:nvSpPr>
          <p:cNvPr id="2" name="Titel 1">
            <a:extLst>
              <a:ext uri="{FF2B5EF4-FFF2-40B4-BE49-F238E27FC236}">
                <a16:creationId xmlns:a16="http://schemas.microsoft.com/office/drawing/2014/main" id="{0B7A72DD-6767-4CCF-AD02-C7656F631EF2}"/>
              </a:ext>
            </a:extLst>
          </p:cNvPr>
          <p:cNvSpPr>
            <a:spLocks noGrp="1"/>
          </p:cNvSpPr>
          <p:nvPr>
            <p:ph type="title"/>
          </p:nvPr>
        </p:nvSpPr>
        <p:spPr>
          <a:xfrm>
            <a:off x="838200" y="365126"/>
            <a:ext cx="10515600" cy="671938"/>
          </a:xfrm>
        </p:spPr>
        <p:txBody>
          <a:bodyPr>
            <a:normAutofit fontScale="90000"/>
          </a:bodyPr>
          <a:lstStyle/>
          <a:p>
            <a:r>
              <a:rPr lang="nl-NL" dirty="0"/>
              <a:t>Opbouw concept Regiovisie</a:t>
            </a:r>
          </a:p>
        </p:txBody>
      </p:sp>
      <p:sp>
        <p:nvSpPr>
          <p:cNvPr id="3" name="Tijdelijke aanduiding voor inhoud 2">
            <a:extLst>
              <a:ext uri="{FF2B5EF4-FFF2-40B4-BE49-F238E27FC236}">
                <a16:creationId xmlns:a16="http://schemas.microsoft.com/office/drawing/2014/main" id="{5FBBA174-C373-4AC5-BDB2-4A61B772786E}"/>
              </a:ext>
            </a:extLst>
          </p:cNvPr>
          <p:cNvSpPr>
            <a:spLocks noGrp="1"/>
          </p:cNvSpPr>
          <p:nvPr>
            <p:ph idx="1"/>
          </p:nvPr>
        </p:nvSpPr>
        <p:spPr>
          <a:xfrm>
            <a:off x="838200" y="1159728"/>
            <a:ext cx="8122920" cy="5017236"/>
          </a:xfrm>
        </p:spPr>
        <p:txBody>
          <a:bodyPr>
            <a:normAutofit lnSpcReduction="10000"/>
          </a:bodyPr>
          <a:lstStyle/>
          <a:p>
            <a:pPr marL="0" indent="0">
              <a:buNone/>
            </a:pPr>
            <a:r>
              <a:rPr lang="nl-NL" dirty="0"/>
              <a:t>8 Leidende principes die niet  los van elkaar mogen worden gezien.</a:t>
            </a:r>
          </a:p>
          <a:p>
            <a:pPr marL="0" indent="0">
              <a:buNone/>
            </a:pPr>
            <a:endParaRPr lang="nl-NL" dirty="0"/>
          </a:p>
          <a:p>
            <a:pPr marL="0" indent="0">
              <a:buNone/>
            </a:pPr>
            <a:r>
              <a:rPr lang="nl-NL" dirty="0"/>
              <a:t>Waar liggen kansen?</a:t>
            </a:r>
          </a:p>
          <a:p>
            <a:pPr marL="0" indent="0">
              <a:buNone/>
            </a:pPr>
            <a:endParaRPr lang="nl-NL" dirty="0"/>
          </a:p>
          <a:p>
            <a:pPr marL="0" indent="0">
              <a:buNone/>
            </a:pPr>
            <a:r>
              <a:rPr lang="nl-NL" dirty="0"/>
              <a:t>Wat is daarvoor nodig en welke actie past daarbij?</a:t>
            </a:r>
          </a:p>
          <a:p>
            <a:pPr marL="0" indent="0">
              <a:buNone/>
            </a:pPr>
            <a:endParaRPr lang="nl-NL" dirty="0"/>
          </a:p>
          <a:p>
            <a:pPr marL="0" indent="0">
              <a:buNone/>
            </a:pPr>
            <a:r>
              <a:rPr lang="nl-NL" dirty="0"/>
              <a:t>Schets van het gewenste landschap voorzien van kaders voor uitvoering zowel regionaal als lokaal.</a:t>
            </a:r>
          </a:p>
          <a:p>
            <a:pPr marL="0" indent="0">
              <a:buNone/>
            </a:pPr>
            <a:endParaRPr lang="nl-NL" dirty="0"/>
          </a:p>
          <a:p>
            <a:pPr marL="0" indent="0">
              <a:buNone/>
            </a:pPr>
            <a:r>
              <a:rPr lang="nl-NL" dirty="0"/>
              <a:t>We kunnen het niet alleen als gemeente(n).</a:t>
            </a:r>
          </a:p>
        </p:txBody>
      </p:sp>
      <p:pic>
        <p:nvPicPr>
          <p:cNvPr id="5" name="Afbeelding 4">
            <a:extLst>
              <a:ext uri="{FF2B5EF4-FFF2-40B4-BE49-F238E27FC236}">
                <a16:creationId xmlns:a16="http://schemas.microsoft.com/office/drawing/2014/main" id="{B18C6575-70BD-4B4A-B705-7716A4934C0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697617" y="3714085"/>
            <a:ext cx="3054936" cy="3143915"/>
          </a:xfrm>
          <a:prstGeom prst="rect">
            <a:avLst/>
          </a:prstGeom>
        </p:spPr>
      </p:pic>
    </p:spTree>
    <p:extLst>
      <p:ext uri="{BB962C8B-B14F-4D97-AF65-F5344CB8AC3E}">
        <p14:creationId xmlns:p14="http://schemas.microsoft.com/office/powerpoint/2010/main" val="844921991"/>
      </p:ext>
    </p:extLst>
  </p:cSld>
  <p:clrMapOvr>
    <a:masterClrMapping/>
  </p:clrMapOvr>
</p:sld>
</file>

<file path=ppt/theme/theme1.xml><?xml version="1.0" encoding="utf-8"?>
<a:theme xmlns:a="http://schemas.openxmlformats.org/drawingml/2006/main" name="Kantoor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Kantoor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4829</TotalTime>
  <Words>859</Words>
  <Application>Microsoft Macintosh PowerPoint</Application>
  <PresentationFormat>Breedbeeld</PresentationFormat>
  <Paragraphs>124</Paragraphs>
  <Slides>13</Slides>
  <Notes>4</Notes>
  <HiddenSlides>0</HiddenSlides>
  <MMClips>0</MMClips>
  <ScaleCrop>false</ScaleCrop>
  <HeadingPairs>
    <vt:vector size="6" baseType="variant">
      <vt:variant>
        <vt:lpstr>Gebruikte lettertypen</vt:lpstr>
      </vt:variant>
      <vt:variant>
        <vt:i4>4</vt:i4>
      </vt:variant>
      <vt:variant>
        <vt:lpstr>Thema</vt:lpstr>
      </vt:variant>
      <vt:variant>
        <vt:i4>1</vt:i4>
      </vt:variant>
      <vt:variant>
        <vt:lpstr>Diatitels</vt:lpstr>
      </vt:variant>
      <vt:variant>
        <vt:i4>13</vt:i4>
      </vt:variant>
    </vt:vector>
  </HeadingPairs>
  <TitlesOfParts>
    <vt:vector size="18" baseType="lpstr">
      <vt:lpstr>Arial</vt:lpstr>
      <vt:lpstr>Calibri</vt:lpstr>
      <vt:lpstr>Calibri Light</vt:lpstr>
      <vt:lpstr>Courier New</vt:lpstr>
      <vt:lpstr>Kantoorthema</vt:lpstr>
      <vt:lpstr>Regiovisie Jeugdhulp Twente</vt:lpstr>
      <vt:lpstr>Wat, en hoe, hebben we het gedaan en wat heeft het opgeleverd? </vt:lpstr>
      <vt:lpstr>PowerPoint-presentatie</vt:lpstr>
      <vt:lpstr>Het planning van het proces, mei 2021</vt:lpstr>
      <vt:lpstr>Inventariseren en informeren</vt:lpstr>
      <vt:lpstr>Consulteren en Verdiepen</vt:lpstr>
      <vt:lpstr>Concepten terugleggen</vt:lpstr>
      <vt:lpstr>Rode draden</vt:lpstr>
      <vt:lpstr>Opbouw concept Regiovisie</vt:lpstr>
      <vt:lpstr>Leidende Principes</vt:lpstr>
      <vt:lpstr>Voorbeeld, uitwerking Thuis tenzij ..</vt:lpstr>
      <vt:lpstr>Naar besluitvorming</vt:lpstr>
      <vt:lpstr>Vragen?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PowerPoint-presentatie</dc:title>
  <dc:creator>Wim Waninge</dc:creator>
  <cp:lastModifiedBy>Monique van Meel</cp:lastModifiedBy>
  <cp:revision>14</cp:revision>
  <dcterms:created xsi:type="dcterms:W3CDTF">2021-09-17T09:50:29Z</dcterms:created>
  <dcterms:modified xsi:type="dcterms:W3CDTF">2021-11-15T09:57:52Z</dcterms:modified>
</cp:coreProperties>
</file>